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8"/>
  </p:notesMasterIdLst>
  <p:sldIdLst>
    <p:sldId id="271" r:id="rId3"/>
    <p:sldId id="256" r:id="rId4"/>
    <p:sldId id="257" r:id="rId5"/>
    <p:sldId id="306" r:id="rId6"/>
    <p:sldId id="308" r:id="rId7"/>
    <p:sldId id="309" r:id="rId8"/>
    <p:sldId id="310" r:id="rId9"/>
    <p:sldId id="311" r:id="rId10"/>
    <p:sldId id="312" r:id="rId11"/>
    <p:sldId id="313" r:id="rId12"/>
    <p:sldId id="279" r:id="rId13"/>
    <p:sldId id="314" r:id="rId14"/>
    <p:sldId id="281" r:id="rId15"/>
    <p:sldId id="282" r:id="rId16"/>
    <p:sldId id="288" r:id="rId17"/>
    <p:sldId id="284" r:id="rId18"/>
    <p:sldId id="285" r:id="rId19"/>
    <p:sldId id="286" r:id="rId20"/>
    <p:sldId id="287" r:id="rId21"/>
    <p:sldId id="289" r:id="rId22"/>
    <p:sldId id="318" r:id="rId23"/>
    <p:sldId id="293" r:id="rId24"/>
    <p:sldId id="295" r:id="rId25"/>
    <p:sldId id="294" r:id="rId26"/>
    <p:sldId id="296" r:id="rId27"/>
    <p:sldId id="300" r:id="rId28"/>
    <p:sldId id="298" r:id="rId29"/>
    <p:sldId id="297" r:id="rId30"/>
    <p:sldId id="301" r:id="rId31"/>
    <p:sldId id="302" r:id="rId32"/>
    <p:sldId id="303" r:id="rId33"/>
    <p:sldId id="304" r:id="rId34"/>
    <p:sldId id="315" r:id="rId35"/>
    <p:sldId id="317" r:id="rId36"/>
    <p:sldId id="31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64" d="100"/>
          <a:sy n="164" d="100"/>
        </p:scale>
        <p:origin x="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427821-E067-4198-97AC-580A54D72D4A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4C738-7E00-4C55-8F81-B589BA2C5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21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589FA7-0102-4F4D-BC10-A60FB8D9EA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9672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6EB57-A7BC-464E-986C-3858F409A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C3F336-83CF-4D02-B9A1-230C60DCAE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9CB24-09AE-4ED9-8E0A-5082459B8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A466E-6FD2-42DD-A94D-62672E23906B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A21E6-BAD9-4701-9289-69BE50B6D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C4778A-FA1B-4B0B-9C4D-90BA4EA2D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AF44B-970E-41BA-835C-282DC3754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15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67F51-EC13-4304-9FE8-9613F5D44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C9A99-DF2B-47B9-9A4E-F540C875C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16F4E-ABFE-40F6-B252-9927B9931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A466E-6FD2-42DD-A94D-62672E23906B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43E39-F217-421D-A419-135D85509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DB63C-FAAF-44D5-878B-228B8A86C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AF44B-970E-41BA-835C-282DC3754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179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FA3874-630F-4F80-A061-ADF2251EEC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9CC3EE-4F2F-4B5C-A339-206AA8044F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B2BE8-8AC6-4408-A722-C50426D66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A466E-6FD2-42DD-A94D-62672E23906B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27C89-D667-430D-9257-C610D9328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79358-DF1F-4BBE-9CE1-30C4DFB36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AF44B-970E-41BA-835C-282DC3754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926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908800"/>
          </a:xfrm>
          <a:prstGeom prst="rect">
            <a:avLst/>
          </a:prstGeom>
          <a:solidFill>
            <a:srgbClr val="133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1B2E54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6DF2F6-A682-6549-99C4-A609E0E8E8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477" y="3005354"/>
            <a:ext cx="12196479" cy="3911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50712" y="2183144"/>
            <a:ext cx="8100785" cy="3453383"/>
          </a:xfrm>
          <a:prstGeom prst="rect">
            <a:avLst/>
          </a:prstGeom>
        </p:spPr>
        <p:txBody>
          <a:bodyPr anchor="t"/>
          <a:lstStyle>
            <a:lvl1pPr algn="l">
              <a:defRPr sz="6000" b="0" i="0">
                <a:solidFill>
                  <a:schemeClr val="bg1"/>
                </a:solidFill>
                <a:latin typeface="Franklin Gothic Medium Cond" panose="020B0606030402020204" pitchFamily="34" charset="0"/>
                <a:ea typeface="Franklin Gothic Medium Cond" panose="020B0606030402020204" pitchFamily="34" charset="0"/>
                <a:cs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50711" y="1156582"/>
            <a:ext cx="4349087" cy="9615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2000" b="0">
                <a:solidFill>
                  <a:schemeClr val="bg1">
                    <a:lumMod val="85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Presenter's Name</a:t>
            </a:r>
          </a:p>
          <a:p>
            <a:r>
              <a:rPr lang="en-US" dirty="0"/>
              <a:t>Presenter's Title</a:t>
            </a:r>
          </a:p>
        </p:txBody>
      </p:sp>
      <p:sp>
        <p:nvSpPr>
          <p:cNvPr id="24" name="Date Placeholder 3"/>
          <p:cNvSpPr>
            <a:spLocks noGrp="1"/>
          </p:cNvSpPr>
          <p:nvPr>
            <p:ph type="dt" sz="half" idx="2"/>
          </p:nvPr>
        </p:nvSpPr>
        <p:spPr>
          <a:xfrm>
            <a:off x="850709" y="726446"/>
            <a:ext cx="1584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defRPr>
            </a:lvl1pPr>
          </a:lstStyle>
          <a:p>
            <a:fld id="{9A9CC938-DB54-7F46-A420-D60258947924}" type="datetime4">
              <a:rPr lang="en-US" smtClean="0"/>
              <a:t>September 14, 2019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F26D3B-F030-1046-A090-41C4368CB5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483259" y="656923"/>
            <a:ext cx="2118104" cy="169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644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222" y="1541423"/>
            <a:ext cx="11004180" cy="4603293"/>
          </a:xfrm>
          <a:prstGeom prst="rect">
            <a:avLst/>
          </a:prstGeom>
        </p:spPr>
        <p:txBody>
          <a:bodyPr/>
          <a:lstStyle>
            <a:lvl1pPr>
              <a:buClr>
                <a:srgbClr val="1A3763"/>
              </a:buClr>
              <a:defRPr/>
            </a:lvl1pPr>
            <a:lvl2pPr marL="685783" indent="-228594">
              <a:buClr>
                <a:srgbClr val="1A3763"/>
              </a:buClr>
              <a:buSzPct val="100000"/>
              <a:buFont typeface="System Font Regular"/>
              <a:buChar char="◦"/>
              <a:defRPr/>
            </a:lvl2pPr>
            <a:lvl3pPr>
              <a:buClr>
                <a:srgbClr val="1A3763"/>
              </a:buClr>
              <a:defRPr/>
            </a:lvl3pPr>
            <a:lvl4pPr marL="1600160" indent="-228594">
              <a:buClr>
                <a:srgbClr val="1A3763"/>
              </a:buClr>
              <a:buFont typeface="System Font Regular"/>
              <a:buChar char="◦"/>
              <a:defRPr/>
            </a:lvl4pPr>
            <a:lvl5pPr>
              <a:buClr>
                <a:srgbClr val="1A3763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B0E96-7A9C-F84E-AC0E-7A78208B1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7FC1-1F00-B54E-BCEC-69C993DF094E}" type="datetime4">
              <a:rPr lang="en-US" smtClean="0"/>
              <a:t>September 14, 2019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05A02-414C-3B45-81B5-999169B48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13420-A3FF-6046-B565-AF12711AB7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93AE1B3-C2DF-514E-ABBC-2A1CDB3874E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204636" y="6411955"/>
            <a:ext cx="43314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>
                <a:solidFill>
                  <a:srgbClr val="133563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To change: Insert tab &gt; Header &amp; Footer &gt; Activate Footer &amp; Enter Presentation Title</a:t>
            </a:r>
            <a:endParaRPr lang="en-US" dirty="0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865ACE1D-09DF-EF4C-AA1A-5EA8775D4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221" y="80924"/>
            <a:ext cx="1100417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32031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89452" y="-69573"/>
            <a:ext cx="12364279" cy="6997148"/>
          </a:xfrm>
          <a:prstGeom prst="rect">
            <a:avLst/>
          </a:prstGeom>
          <a:solidFill>
            <a:srgbClr val="318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850712" y="1807576"/>
            <a:ext cx="8123305" cy="2444628"/>
          </a:xfrm>
          <a:prstGeom prst="rect">
            <a:avLst/>
          </a:prstGeom>
        </p:spPr>
        <p:txBody>
          <a:bodyPr anchor="t"/>
          <a:lstStyle>
            <a:lvl1pPr algn="l">
              <a:defRPr sz="6000" b="0" i="0">
                <a:solidFill>
                  <a:schemeClr val="bg1"/>
                </a:solidFill>
                <a:latin typeface="Franklin Gothic Medium Cond" panose="020B0606030402020204" pitchFamily="34" charset="0"/>
                <a:ea typeface="Franklin Gothic Medium Cond" panose="020B0606030402020204" pitchFamily="34" charset="0"/>
                <a:cs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677D5-DAC6-2B4F-87EF-713659258B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0711" y="1296992"/>
            <a:ext cx="1254099" cy="365125"/>
          </a:xfrm>
        </p:spPr>
        <p:txBody>
          <a:bodyPr/>
          <a:lstStyle>
            <a:lvl1pPr algn="l">
              <a:defRPr>
                <a:solidFill>
                  <a:srgbClr val="1A3763"/>
                </a:solidFill>
              </a:defRPr>
            </a:lvl1pPr>
          </a:lstStyle>
          <a:p>
            <a:fld id="{FEFCF2DF-208E-0442-AE67-0098766F0E84}" type="datetime4">
              <a:rPr lang="en-US" smtClean="0"/>
              <a:t>September 14, 2019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5413BC-D665-9740-8961-BA102EBA03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0711" y="786405"/>
            <a:ext cx="43314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To change: Insert tab &gt; Header &amp; Footer &gt; Activate Footer &amp; Enter 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9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12192000" cy="6296024"/>
          </a:xfrm>
          <a:prstGeom prst="rect">
            <a:avLst/>
          </a:prstGeom>
          <a:solidFill>
            <a:srgbClr val="54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677D5-DAC6-2B4F-87EF-713659258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B5C54-2576-4749-8857-90EFAA5D0BB7}" type="datetime4">
              <a:rPr lang="en-US" smtClean="0"/>
              <a:t>September 14, 2019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20098-BDAB-E54D-AF66-32A976A19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13420-A3FF-6046-B565-AF12711AB7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73AE17A-84DB-0D48-A75D-A27DC1DE0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71925" y="1147300"/>
            <a:ext cx="7072313" cy="2801259"/>
          </a:xfrm>
          <a:prstGeom prst="rect">
            <a:avLst/>
          </a:prstGeom>
          <a:noFill/>
        </p:spPr>
        <p:txBody>
          <a:bodyPr anchor="t">
            <a:normAutofit/>
          </a:bodyPr>
          <a:lstStyle>
            <a:lvl1pPr>
              <a:defRPr sz="3600">
                <a:solidFill>
                  <a:srgbClr val="007DC6"/>
                </a:solidFill>
              </a:defRPr>
            </a:lvl1pPr>
          </a:lstStyle>
          <a:p>
            <a:r>
              <a:rPr lang="en-US" sz="40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important quote by someone important would go in this important space here.</a:t>
            </a:r>
            <a:endParaRPr lang="en-US" sz="4800" b="0" i="1" dirty="0">
              <a:solidFill>
                <a:srgbClr val="86BFE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85F203-820C-1C46-9785-F498313C2B8B}"/>
              </a:ext>
            </a:extLst>
          </p:cNvPr>
          <p:cNvSpPr txBox="1"/>
          <p:nvPr userDrawn="1"/>
        </p:nvSpPr>
        <p:spPr>
          <a:xfrm>
            <a:off x="2521743" y="-335757"/>
            <a:ext cx="1114424" cy="4508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699" dirty="0">
                <a:solidFill>
                  <a:srgbClr val="A0D9D5"/>
                </a:solidFill>
                <a:latin typeface="Franklin Gothic Medium Cond" panose="020B0606030402020204" pitchFamily="34" charset="0"/>
              </a:rPr>
              <a:t>“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D4279D2-8748-D548-BE4A-004CA85A68A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71925" y="4065588"/>
            <a:ext cx="7072312" cy="1535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i="1">
                <a:solidFill>
                  <a:srgbClr val="007DC6"/>
                </a:solidFill>
              </a:defRPr>
            </a:lvl1pPr>
          </a:lstStyle>
          <a:p>
            <a:pPr lvl="0"/>
            <a:r>
              <a:rPr lang="en-US" sz="2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Person’s Name</a:t>
            </a:r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440F4EDE-0422-634E-B4E6-E6F2F29B723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204636" y="6411955"/>
            <a:ext cx="43314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>
                <a:solidFill>
                  <a:srgbClr val="133563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To change: Insert tab &gt; Header &amp; Footer &gt; Activate Footer &amp; Enter 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4895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54742A0-95BE-B745-9287-7FC83CC20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8C970-1252-394E-BF7A-02FA06E6429E}" type="datetime4">
              <a:rPr lang="en-US" smtClean="0"/>
              <a:t>September 14, 2019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B3B8F6-5F53-AB46-851F-853F79CF9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13420-A3FF-6046-B565-AF12711AB7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5F12FFD-FB6A-9F4A-9135-1A954932AF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81123" y="365125"/>
            <a:ext cx="3955291" cy="5816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60DE102-1895-0548-89F6-10329FDFC6E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204636" y="6411955"/>
            <a:ext cx="43314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>
                <a:solidFill>
                  <a:srgbClr val="133563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To change: Insert tab &gt; Header &amp; Footer &gt; Activate Footer &amp; Enter Presentation Title</a:t>
            </a:r>
            <a:endParaRPr lang="en-US" dirty="0"/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87C7F5B9-9117-BB48-A934-4BCAB6556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222" y="80924"/>
            <a:ext cx="7205705" cy="1325563"/>
          </a:xfrm>
        </p:spPr>
        <p:txBody>
          <a:bodyPr/>
          <a:lstStyle/>
          <a:p>
            <a:r>
              <a:rPr lang="en-US" sz="4800" dirty="0"/>
              <a:t>Example Slide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3AE0786A-0F5D-E045-A194-2F13DDEC0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222" y="1541423"/>
            <a:ext cx="7205705" cy="46032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68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13420-A3FF-6046-B565-AF12711AB75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F9BCC2-3022-EA40-996D-10E705422485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179D1BC7-F1DA-D64E-86EF-0CC95C12BE78}" type="datetime4">
              <a:rPr lang="en-US" smtClean="0"/>
              <a:t>September 14, 2019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58D0E5B-8A73-9B4A-A522-C67B91DCDD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204636" y="6411955"/>
            <a:ext cx="43314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>
                <a:solidFill>
                  <a:srgbClr val="133563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To change: Insert tab &gt; Header &amp; Footer &gt; Activate Footer &amp; Enter Presentation Title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EEF9501-E322-6A4E-8012-8F5A4BE88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222" y="1541423"/>
            <a:ext cx="5376263" cy="4603293"/>
          </a:xfrm>
          <a:prstGeom prst="rect">
            <a:avLst/>
          </a:prstGeom>
        </p:spPr>
        <p:txBody>
          <a:bodyPr/>
          <a:lstStyle>
            <a:lvl1pPr>
              <a:buClr>
                <a:srgbClr val="1A3763"/>
              </a:buClr>
              <a:defRPr/>
            </a:lvl1pPr>
            <a:lvl2pPr marL="685783" indent="-228594">
              <a:buClr>
                <a:srgbClr val="1A3763"/>
              </a:buClr>
              <a:buSzPct val="100000"/>
              <a:buFont typeface="System Font Regular"/>
              <a:buChar char="◦"/>
              <a:defRPr/>
            </a:lvl2pPr>
            <a:lvl3pPr>
              <a:buClr>
                <a:srgbClr val="1A3763"/>
              </a:buClr>
              <a:defRPr/>
            </a:lvl3pPr>
            <a:lvl4pPr marL="1600160" indent="-228594">
              <a:buClr>
                <a:srgbClr val="1A3763"/>
              </a:buClr>
              <a:buFont typeface="System Font Regular"/>
              <a:buChar char="◦"/>
              <a:defRPr/>
            </a:lvl4pPr>
            <a:lvl5pPr>
              <a:buClr>
                <a:srgbClr val="1A3763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2355185F-F69D-DD4B-9232-000A08250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221" y="80924"/>
            <a:ext cx="1100417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E40924D-49A2-F249-BF13-8B7DB22FB86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6138" y="1541423"/>
            <a:ext cx="5376263" cy="4603293"/>
          </a:xfrm>
          <a:prstGeom prst="rect">
            <a:avLst/>
          </a:prstGeom>
        </p:spPr>
        <p:txBody>
          <a:bodyPr/>
          <a:lstStyle>
            <a:lvl1pPr>
              <a:buClr>
                <a:srgbClr val="1A3763"/>
              </a:buClr>
              <a:defRPr/>
            </a:lvl1pPr>
            <a:lvl2pPr marL="685783" indent="-228594">
              <a:buClr>
                <a:srgbClr val="1A3763"/>
              </a:buClr>
              <a:buSzPct val="100000"/>
              <a:buFont typeface="System Font Regular"/>
              <a:buChar char="◦"/>
              <a:defRPr/>
            </a:lvl2pPr>
            <a:lvl3pPr>
              <a:buClr>
                <a:srgbClr val="1A3763"/>
              </a:buClr>
              <a:defRPr/>
            </a:lvl3pPr>
            <a:lvl4pPr marL="1600160" indent="-228594">
              <a:buClr>
                <a:srgbClr val="1A3763"/>
              </a:buClr>
              <a:buFont typeface="System Font Regular"/>
              <a:buChar char="◦"/>
              <a:defRPr/>
            </a:lvl4pPr>
            <a:lvl5pPr>
              <a:buClr>
                <a:srgbClr val="1A3763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5863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B80E7-82B8-4EBA-8143-28AF2C0B0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1CB1B-026E-4A23-BA32-8F826F7A3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6AAF2-721B-44B9-8F7E-D46ECDD44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A466E-6FD2-42DD-A94D-62672E23906B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076781-E931-42D0-A832-FDD2D72C6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4507F-BC9C-4655-87B7-C007ACF0E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AF44B-970E-41BA-835C-282DC3754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605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A6537-D6BE-479B-8D2F-F019AB9E6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DC294B-99FA-488E-B7C3-A296918CEF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B4F1-DD9B-4256-B0B2-CBE3A762B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A466E-6FD2-42DD-A94D-62672E23906B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2331C-01A6-4DFC-A586-A3276FD89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A1AC3-073B-4A14-95F7-C45437699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AF44B-970E-41BA-835C-282DC3754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745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D4912-596C-459A-A3C3-BD72B6DEF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F0049-9A5D-488D-922A-1763B060AD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3E32CF-EC8E-4FDD-9470-E086232DBC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2FAD6E-C0ED-43F6-B61D-8C6D588BC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A466E-6FD2-42DD-A94D-62672E23906B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2743E-CC17-4CB0-869A-0F4C43ABD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5EEE1-DCDC-4C5E-8030-7FA453DC8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AF44B-970E-41BA-835C-282DC3754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854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BE692-E9FC-42DC-9757-34CE8659F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443DF-D99D-4B1C-9192-03BDE9A6A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E73743-50B5-47C4-8A00-494A2604DF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A54FAC-CE09-4F28-9F72-B3E5EE6CA9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9CD030-AA95-4A5F-B31C-923DA4A262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F456D9-9C72-430A-B0E0-F2D482DC1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A466E-6FD2-42DD-A94D-62672E23906B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4A96DF-46E4-416A-8F54-91BD5027E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029413-F550-4630-84A8-AB59683A3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AF44B-970E-41BA-835C-282DC3754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88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E52A-BDAC-4D82-94C3-115B07D7C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8B8C3A-F04A-430E-A6F8-A146993BD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A466E-6FD2-42DD-A94D-62672E23906B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0F8FD7-BA6C-4CF6-97FC-DD2FAB7A5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9518C5-F1DE-41C7-AF1D-5B63B713F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AF44B-970E-41BA-835C-282DC3754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52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016772-60CC-4C85-BD69-E353390E1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A466E-6FD2-42DD-A94D-62672E23906B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FFC467-DED3-4618-834B-5E795BE32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F8D966-3E9E-48AE-AD50-EF7D487B3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AF44B-970E-41BA-835C-282DC3754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023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93561-31D3-4083-AB57-B25FEA5BA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E4717-9CFA-4785-A2F8-FF9F1D9D2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B80523-CD65-46E1-BB26-DB46C6812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587003-B8D3-4EF5-B837-FF68CF31C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A466E-6FD2-42DD-A94D-62672E23906B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09AA90-523B-45F0-AFB6-6D663EF17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ED8758-6092-4752-A86F-13E5405FE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AF44B-970E-41BA-835C-282DC3754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82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618CF-BCD4-4677-A9C7-F8F31A1E7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65498D-3380-4041-B827-F8E0BD484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01AD1C-4FE9-40D7-B4B0-443ABFCA96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ACE00F-49F8-4CEC-8BC2-46B5C7F34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A466E-6FD2-42DD-A94D-62672E23906B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DF7DD3-C010-407B-BD96-A0CBCC289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880FFB-75B8-4201-95F6-3006A8BF2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AF44B-970E-41BA-835C-282DC3754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234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2F862D-A013-4FDE-8BA6-9D220CA08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9065F-38AB-457A-A7B7-426F00E07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9ACF9-2278-4B60-9DB9-656B197EAE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A466E-6FD2-42DD-A94D-62672E23906B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7E6F9-CD3E-47C5-9707-422FB085D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59CB0-582A-48A6-B588-6623AD4080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7AF44B-970E-41BA-835C-282DC3754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503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1" y="6297432"/>
            <a:ext cx="9172224" cy="560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191" y="6411955"/>
            <a:ext cx="12540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1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defRPr>
            </a:lvl1pPr>
          </a:lstStyle>
          <a:p>
            <a:fld id="{C4A5EF15-7E57-5945-BE7E-960E5A4775B6}" type="datetime4">
              <a:rPr lang="en-US" smtClean="0"/>
              <a:t>September 14, 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1688" y="6411955"/>
            <a:ext cx="4016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1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defRPr>
            </a:lvl1pPr>
          </a:lstStyle>
          <a:p>
            <a:fld id="{47413420-A3FF-6046-B565-AF12711AB75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2060127" y="6297434"/>
            <a:ext cx="0" cy="56056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340C182-8AA9-CF41-9873-52E296820398}"/>
              </a:ext>
            </a:extLst>
          </p:cNvPr>
          <p:cNvCxnSpPr/>
          <p:nvPr userDrawn="1"/>
        </p:nvCxnSpPr>
        <p:spPr>
          <a:xfrm>
            <a:off x="9329584" y="6297434"/>
            <a:ext cx="0" cy="56056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BD6845-0408-BB4F-B6B0-2482A2FBA00E}"/>
              </a:ext>
            </a:extLst>
          </p:cNvPr>
          <p:cNvCxnSpPr/>
          <p:nvPr userDrawn="1"/>
        </p:nvCxnSpPr>
        <p:spPr>
          <a:xfrm>
            <a:off x="634283" y="6297434"/>
            <a:ext cx="0" cy="56056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F860F89-DF3D-B442-900C-E6EAA0995DAE}"/>
              </a:ext>
            </a:extLst>
          </p:cNvPr>
          <p:cNvCxnSpPr/>
          <p:nvPr userDrawn="1"/>
        </p:nvCxnSpPr>
        <p:spPr>
          <a:xfrm>
            <a:off x="6762780" y="6297434"/>
            <a:ext cx="0" cy="56056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itle Placeholder 1">
            <a:extLst>
              <a:ext uri="{FF2B5EF4-FFF2-40B4-BE49-F238E27FC236}">
                <a16:creationId xmlns:a16="http://schemas.microsoft.com/office/drawing/2014/main" id="{43663FCC-F55A-304B-99F7-8F1F26A10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221" y="80924"/>
            <a:ext cx="1100417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54AB6DBD-89E0-2D45-A568-70AE34921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8221" y="1541423"/>
            <a:ext cx="11004179" cy="4603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9F295197-8D30-F241-BB73-DD316E3689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4636" y="6411955"/>
            <a:ext cx="43314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>
                <a:solidFill>
                  <a:srgbClr val="133563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To change: Insert tab &gt; Header &amp; Footer &gt; Activate Footer &amp; Enter Presentation Title</a:t>
            </a:r>
            <a:endParaRPr lang="en-US" dirty="0"/>
          </a:p>
        </p:txBody>
      </p:sp>
      <p:cxnSp>
        <p:nvCxnSpPr>
          <p:cNvPr id="9" name="Straight Connector 8"/>
          <p:cNvCxnSpPr>
            <a:cxnSpLocks/>
          </p:cNvCxnSpPr>
          <p:nvPr userDrawn="1"/>
        </p:nvCxnSpPr>
        <p:spPr>
          <a:xfrm>
            <a:off x="0" y="6306397"/>
            <a:ext cx="9172224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52A541F-B136-BD4D-BC10-CB4E82837B88}"/>
              </a:ext>
            </a:extLst>
          </p:cNvPr>
          <p:cNvSpPr/>
          <p:nvPr userDrawn="1"/>
        </p:nvSpPr>
        <p:spPr>
          <a:xfrm>
            <a:off x="9172224" y="6297432"/>
            <a:ext cx="3091493" cy="5718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0BF8CD-B4A3-0941-B9BC-546F87D71625}"/>
              </a:ext>
            </a:extLst>
          </p:cNvPr>
          <p:cNvSpPr txBox="1"/>
          <p:nvPr userDrawn="1"/>
        </p:nvSpPr>
        <p:spPr>
          <a:xfrm>
            <a:off x="9250315" y="6467561"/>
            <a:ext cx="2327412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1" b="0" i="0" spc="100" dirty="0">
                <a:solidFill>
                  <a:schemeClr val="bg1"/>
                </a:solidFill>
                <a:latin typeface="Franklin Gothic Medium Cond" panose="020B0606030402020204" pitchFamily="34" charset="0"/>
                <a:ea typeface="Franklin Gothic Demi Cond" charset="0"/>
                <a:cs typeface="Arial" panose="020B0604020202020204" pitchFamily="34" charset="0"/>
              </a:rPr>
              <a:t>ASSURED</a:t>
            </a:r>
            <a:r>
              <a:rPr lang="en-US" sz="1051" b="0" i="0" spc="100" baseline="0" dirty="0">
                <a:solidFill>
                  <a:schemeClr val="bg1"/>
                </a:solidFill>
                <a:latin typeface="Franklin Gothic Medium Cond" panose="020B0606030402020204" pitchFamily="34" charset="0"/>
                <a:ea typeface="Franklin Gothic Demi Cond" charset="0"/>
                <a:cs typeface="Arial" panose="020B0604020202020204" pitchFamily="34" charset="0"/>
              </a:rPr>
              <a:t> INFORMATION SECURITY</a:t>
            </a:r>
            <a:endParaRPr lang="en-US" sz="1051" b="0" i="0" spc="100" dirty="0">
              <a:solidFill>
                <a:schemeClr val="bg1"/>
              </a:solidFill>
              <a:latin typeface="Franklin Gothic Medium Cond" panose="020B0606030402020204" pitchFamily="34" charset="0"/>
              <a:ea typeface="Franklin Gothic Demi Cond" charset="0"/>
              <a:cs typeface="Arial" panose="020B0604020202020204" pitchFamily="34" charset="0"/>
            </a:endParaRPr>
          </a:p>
        </p:txBody>
      </p: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98616643-4507-1E43-A118-B6C91C2FA54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1268" y="6254790"/>
            <a:ext cx="649195" cy="64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61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hd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rgbClr val="133563"/>
          </a:solidFill>
          <a:latin typeface="Franklin Gothic Medium Cond" charset="0"/>
          <a:ea typeface="Franklin Gothic Medium Cond" charset="0"/>
          <a:cs typeface="Franklin Gothic Medium Cond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Arial" charset="0"/>
          <a:ea typeface="Arial" charset="0"/>
          <a:cs typeface="Arial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charset="0"/>
          <a:ea typeface="Arial" charset="0"/>
          <a:cs typeface="Arial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Arial" charset="0"/>
          <a:ea typeface="Arial" charset="0"/>
          <a:cs typeface="Arial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charset="0"/>
          <a:ea typeface="Arial" charset="0"/>
          <a:cs typeface="Arial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charset="0"/>
          <a:ea typeface="Arial" charset="0"/>
          <a:cs typeface="Arial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reflank/standalone_cxx" TargetMode="External"/><Relationship Id="rId2" Type="http://schemas.openxmlformats.org/officeDocument/2006/relationships/hyperlink" Target="mailto:rianquinn@gmail.co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lvm-mirror/libcxxabi" TargetMode="External"/><Relationship Id="rId2" Type="http://schemas.openxmlformats.org/officeDocument/2006/relationships/hyperlink" Target="https://github.com/llvm-mirror/libcxx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github.com/bminor/newlib" TargetMode="External"/><Relationship Id="rId4" Type="http://schemas.openxmlformats.org/officeDocument/2006/relationships/hyperlink" Target="https://github.com/llvm-mirror/llvm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6E5A0-29FB-4ACA-84F8-EA88F7C5D5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Using Freestanding C++ to add C++17 to your Shellcode, UEFI, Embedded Systems and </a:t>
            </a:r>
            <a:r>
              <a:rPr lang="en-US" sz="4800" dirty="0" err="1"/>
              <a:t>Unikernels</a:t>
            </a:r>
            <a:r>
              <a:rPr lang="en-US" sz="4800" dirty="0"/>
              <a:t>.</a:t>
            </a:r>
            <a:endParaRPr lang="en-US" sz="4800" b="0" dirty="0">
              <a:latin typeface="Franklin Gothic Medium Cond" panose="020B06060304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E302E-62F6-440E-AA2E-C3B2DF614D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Rian Quinn, Ph.D.</a:t>
            </a:r>
          </a:p>
          <a:p>
            <a:r>
              <a:rPr lang="en-US" sz="1800" dirty="0"/>
              <a:t>Chief Technology Officer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C5028-114B-45B4-B53C-75CDC56659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B70161-2886-EB47-80D4-DA4DDDFA91D5}" type="datetime4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Franklin Gothic Medium Cond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September 14, 2019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541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9C901-32BE-4BAE-8175-368DFDDA9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What’s missing? </a:t>
            </a:r>
            <a:r>
              <a:rPr lang="en-US" dirty="0"/>
              <a:t>🤯</a:t>
            </a: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31FF5-3730-4838-927C-4F11F53BF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dirty="0">
                <a:solidFill>
                  <a:srgbClr val="FFFFFF"/>
                </a:solidFill>
              </a:rPr>
              <a:t>Unwinder</a:t>
            </a:r>
          </a:p>
          <a:p>
            <a:pPr lvl="1"/>
            <a:r>
              <a:rPr lang="en-US" sz="1700" dirty="0">
                <a:solidFill>
                  <a:srgbClr val="FFFFFF"/>
                </a:solidFill>
              </a:rPr>
              <a:t>Provides support for C++ exceptions. Most of the existing Unwinders are all OS specific which will not work with freestanding environments</a:t>
            </a:r>
          </a:p>
          <a:p>
            <a:r>
              <a:rPr lang="en-US" sz="1700" dirty="0">
                <a:solidFill>
                  <a:srgbClr val="FFFFFF"/>
                </a:solidFill>
              </a:rPr>
              <a:t>C Runtime</a:t>
            </a:r>
          </a:p>
          <a:p>
            <a:pPr lvl="1"/>
            <a:r>
              <a:rPr lang="en-US" sz="1700" dirty="0">
                <a:solidFill>
                  <a:srgbClr val="FFFFFF"/>
                </a:solidFill>
              </a:rPr>
              <a:t>Provides _start()</a:t>
            </a:r>
          </a:p>
          <a:p>
            <a:pPr lvl="1"/>
            <a:r>
              <a:rPr lang="en-US" sz="1700" dirty="0">
                <a:solidFill>
                  <a:srgbClr val="FFFFFF"/>
                </a:solidFill>
              </a:rPr>
              <a:t>Runs functions defined in .</a:t>
            </a:r>
            <a:r>
              <a:rPr lang="en-US" sz="1700" dirty="0" err="1">
                <a:solidFill>
                  <a:srgbClr val="FFFFFF"/>
                </a:solidFill>
              </a:rPr>
              <a:t>init</a:t>
            </a:r>
            <a:r>
              <a:rPr lang="en-US" sz="1700" dirty="0">
                <a:solidFill>
                  <a:srgbClr val="FFFFFF"/>
                </a:solidFill>
              </a:rPr>
              <a:t>, .</a:t>
            </a:r>
            <a:r>
              <a:rPr lang="en-US" sz="1700" dirty="0" err="1">
                <a:solidFill>
                  <a:srgbClr val="FFFFFF"/>
                </a:solidFill>
              </a:rPr>
              <a:t>fini</a:t>
            </a:r>
            <a:r>
              <a:rPr lang="en-US" sz="1700" dirty="0">
                <a:solidFill>
                  <a:srgbClr val="FFFFFF"/>
                </a:solidFill>
              </a:rPr>
              <a:t>, .</a:t>
            </a:r>
            <a:r>
              <a:rPr lang="en-US" sz="1700" dirty="0" err="1">
                <a:solidFill>
                  <a:srgbClr val="FFFFFF"/>
                </a:solidFill>
              </a:rPr>
              <a:t>init_array</a:t>
            </a:r>
            <a:r>
              <a:rPr lang="en-US" sz="1700" dirty="0">
                <a:solidFill>
                  <a:srgbClr val="FFFFFF"/>
                </a:solidFill>
              </a:rPr>
              <a:t>, .</a:t>
            </a:r>
            <a:r>
              <a:rPr lang="en-US" sz="1700" dirty="0" err="1">
                <a:solidFill>
                  <a:srgbClr val="FFFFFF"/>
                </a:solidFill>
              </a:rPr>
              <a:t>fini_array</a:t>
            </a:r>
            <a:r>
              <a:rPr lang="en-US" sz="1700" dirty="0">
                <a:solidFill>
                  <a:srgbClr val="FFFFFF"/>
                </a:solidFill>
              </a:rPr>
              <a:t>, .</a:t>
            </a:r>
            <a:r>
              <a:rPr lang="en-US" sz="1700" dirty="0" err="1">
                <a:solidFill>
                  <a:srgbClr val="FFFFFF"/>
                </a:solidFill>
              </a:rPr>
              <a:t>ctors</a:t>
            </a:r>
            <a:r>
              <a:rPr lang="en-US" sz="1700" dirty="0">
                <a:solidFill>
                  <a:srgbClr val="FFFFFF"/>
                </a:solidFill>
              </a:rPr>
              <a:t>, .</a:t>
            </a:r>
            <a:r>
              <a:rPr lang="en-US" sz="1700" dirty="0" err="1">
                <a:solidFill>
                  <a:srgbClr val="FFFFFF"/>
                </a:solidFill>
              </a:rPr>
              <a:t>dtors</a:t>
            </a:r>
            <a:r>
              <a:rPr lang="en-US" sz="1700" dirty="0">
                <a:solidFill>
                  <a:srgbClr val="FFFFFF"/>
                </a:solidFill>
              </a:rPr>
              <a:t>, </a:t>
            </a:r>
          </a:p>
          <a:p>
            <a:pPr lvl="1"/>
            <a:r>
              <a:rPr lang="en-US" sz="1700" dirty="0">
                <a:solidFill>
                  <a:srgbClr val="FFFFFF"/>
                </a:solidFill>
              </a:rPr>
              <a:t>Registers unwinder with .</a:t>
            </a:r>
            <a:r>
              <a:rPr lang="en-US" sz="1700" dirty="0" err="1">
                <a:solidFill>
                  <a:srgbClr val="FFFFFF"/>
                </a:solidFill>
              </a:rPr>
              <a:t>eh_frame</a:t>
            </a:r>
            <a:r>
              <a:rPr lang="en-US" sz="1700" dirty="0">
                <a:solidFill>
                  <a:srgbClr val="FFFFFF"/>
                </a:solidFill>
              </a:rPr>
              <a:t> (and friends) sections</a:t>
            </a:r>
          </a:p>
          <a:p>
            <a:pPr lvl="1"/>
            <a:r>
              <a:rPr lang="en-US" sz="1700" dirty="0">
                <a:solidFill>
                  <a:srgbClr val="FFFFFF"/>
                </a:solidFill>
              </a:rPr>
              <a:t>Executes main() with </a:t>
            </a:r>
            <a:r>
              <a:rPr lang="en-US" sz="1700" dirty="0" err="1">
                <a:solidFill>
                  <a:srgbClr val="FFFFFF"/>
                </a:solidFill>
              </a:rPr>
              <a:t>argc</a:t>
            </a:r>
            <a:r>
              <a:rPr lang="en-US" sz="1700" dirty="0">
                <a:solidFill>
                  <a:srgbClr val="FFFFFF"/>
                </a:solidFill>
              </a:rPr>
              <a:t>, </a:t>
            </a:r>
            <a:r>
              <a:rPr lang="en-US" sz="1700" dirty="0" err="1">
                <a:solidFill>
                  <a:srgbClr val="FFFFFF"/>
                </a:solidFill>
              </a:rPr>
              <a:t>argv</a:t>
            </a:r>
            <a:r>
              <a:rPr lang="en-US" sz="1700" dirty="0">
                <a:solidFill>
                  <a:srgbClr val="FFFFFF"/>
                </a:solidFill>
              </a:rPr>
              <a:t> and </a:t>
            </a:r>
            <a:r>
              <a:rPr lang="en-US" sz="1700" dirty="0" err="1">
                <a:solidFill>
                  <a:srgbClr val="FFFFFF"/>
                </a:solidFill>
              </a:rPr>
              <a:t>envp</a:t>
            </a:r>
            <a:endParaRPr lang="en-US" sz="1700" dirty="0">
              <a:solidFill>
                <a:srgbClr val="FFFFFF"/>
              </a:solidFill>
            </a:endParaRPr>
          </a:p>
          <a:p>
            <a:r>
              <a:rPr lang="en-US" sz="1700" dirty="0">
                <a:solidFill>
                  <a:srgbClr val="FFFFFF"/>
                </a:solidFill>
              </a:rPr>
              <a:t>POSIX threads</a:t>
            </a:r>
          </a:p>
          <a:p>
            <a:pPr lvl="1"/>
            <a:r>
              <a:rPr lang="en-US" sz="1700" dirty="0">
                <a:solidFill>
                  <a:srgbClr val="FFFFFF"/>
                </a:solidFill>
              </a:rPr>
              <a:t>Provides support for threads, mutexes and conditional variables. </a:t>
            </a:r>
          </a:p>
          <a:p>
            <a:r>
              <a:rPr lang="en-US" sz="1700" dirty="0">
                <a:solidFill>
                  <a:srgbClr val="FFFFFF"/>
                </a:solidFill>
              </a:rPr>
              <a:t>System Calls</a:t>
            </a:r>
          </a:p>
          <a:p>
            <a:pPr lvl="1"/>
            <a:r>
              <a:rPr lang="en-US" sz="1700" dirty="0">
                <a:solidFill>
                  <a:srgbClr val="FFFFFF"/>
                </a:solidFill>
              </a:rPr>
              <a:t>Implements the system level functions that </a:t>
            </a:r>
            <a:r>
              <a:rPr lang="en-US" sz="1700" dirty="0" err="1">
                <a:solidFill>
                  <a:srgbClr val="FFFFFF"/>
                </a:solidFill>
              </a:rPr>
              <a:t>Newlib</a:t>
            </a:r>
            <a:r>
              <a:rPr lang="en-US" sz="1700" dirty="0">
                <a:solidFill>
                  <a:srgbClr val="FFFFFF"/>
                </a:solidFill>
              </a:rPr>
              <a:t> doesn’t have support for since we didn’t include </a:t>
            </a:r>
            <a:r>
              <a:rPr lang="en-US" sz="1700" dirty="0" err="1">
                <a:solidFill>
                  <a:srgbClr val="FFFFFF"/>
                </a:solidFill>
              </a:rPr>
              <a:t>Libgloss</a:t>
            </a:r>
            <a:r>
              <a:rPr lang="en-US" sz="1700" dirty="0">
                <a:solidFill>
                  <a:srgbClr val="FFFFFF"/>
                </a:solidFill>
              </a:rPr>
              <a:t> including simple things like outputting to a console</a:t>
            </a:r>
          </a:p>
        </p:txBody>
      </p:sp>
    </p:spTree>
    <p:extLst>
      <p:ext uri="{BB962C8B-B14F-4D97-AF65-F5344CB8AC3E}">
        <p14:creationId xmlns:p14="http://schemas.microsoft.com/office/powerpoint/2010/main" val="772155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EDD119B-6BFA-4C3F-90CE-97DAFD604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9C901-32BE-4BAE-8175-368DFDDA9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Unlike C, C++ requires additional “sections” to execute properly 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C1572D0-F0FD-4D84-8F82-DC59140EB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A8FC3F3-932C-47BC-A295-54E9B2A69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049" y="2519159"/>
            <a:ext cx="2358119" cy="181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640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9C901-32BE-4BAE-8175-368DFDDA9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 we need an ELF Loader?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31FF5-3730-4838-927C-4F11F53BF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900">
                <a:solidFill>
                  <a:srgbClr val="FFFFFF"/>
                </a:solidFill>
              </a:rPr>
              <a:t>Short answer is no:</a:t>
            </a:r>
          </a:p>
          <a:p>
            <a:pPr lvl="1"/>
            <a:r>
              <a:rPr lang="en-US" sz="1900">
                <a:solidFill>
                  <a:srgbClr val="FFFFFF"/>
                </a:solidFill>
              </a:rPr>
              <a:t>You could implement everything with a custom linker script. This however is not a simple task, and will likely result in unexpected, hard to debug issues unless you really know what you are doing. </a:t>
            </a:r>
          </a:p>
          <a:p>
            <a:pPr lvl="1"/>
            <a:r>
              <a:rPr lang="en-US" sz="1900">
                <a:solidFill>
                  <a:srgbClr val="FFFFFF"/>
                </a:solidFill>
              </a:rPr>
              <a:t>Once you are done with your custom linker script, you will likely realize you have simply re-implemented the ELF spec anyways. </a:t>
            </a:r>
          </a:p>
          <a:p>
            <a:r>
              <a:rPr lang="en-US" sz="1900">
                <a:solidFill>
                  <a:srgbClr val="FFFFFF"/>
                </a:solidFill>
              </a:rPr>
              <a:t>The ELF Spec</a:t>
            </a:r>
          </a:p>
          <a:p>
            <a:pPr lvl="1"/>
            <a:r>
              <a:rPr lang="en-US" sz="1900">
                <a:solidFill>
                  <a:srgbClr val="FFFFFF"/>
                </a:solidFill>
              </a:rPr>
              <a:t>Defines a file format with each section that is needed to properly execute your C++ application</a:t>
            </a:r>
          </a:p>
          <a:p>
            <a:pPr lvl="1"/>
            <a:r>
              <a:rPr lang="en-US" sz="1900">
                <a:solidFill>
                  <a:srgbClr val="FFFFFF"/>
                </a:solidFill>
              </a:rPr>
              <a:t>Defines how to load this C++ application in memory, including locations, sizes and permissions. </a:t>
            </a:r>
          </a:p>
          <a:p>
            <a:pPr lvl="1"/>
            <a:r>
              <a:rPr lang="en-US" sz="1900">
                <a:solidFill>
                  <a:srgbClr val="FFFFFF"/>
                </a:solidFill>
              </a:rPr>
              <a:t>Provides your C runtime with everything needed to execute, link and register</a:t>
            </a:r>
          </a:p>
          <a:p>
            <a:pPr lvl="1"/>
            <a:endParaRPr lang="en-US" sz="1900">
              <a:solidFill>
                <a:srgbClr val="FFFFFF"/>
              </a:solidFill>
            </a:endParaRPr>
          </a:p>
          <a:p>
            <a:r>
              <a:rPr lang="en-US" sz="1900">
                <a:solidFill>
                  <a:srgbClr val="FFFFFF"/>
                </a:solidFill>
              </a:rPr>
              <a:t>Wait!!! We are talking about a freestanding environment… Can we assume ELF is supported!!! </a:t>
            </a:r>
          </a:p>
          <a:p>
            <a:pPr lvl="1"/>
            <a:endParaRPr lang="en-US" sz="1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900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9C901-32BE-4BAE-8175-368DFDDA9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/>
              <a:t>Our approach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E7F0139-9404-4750-B405-DDBB87DFA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4936067" cy="3985155"/>
          </a:xfrm>
        </p:spPr>
        <p:txBody>
          <a:bodyPr>
            <a:normAutofit/>
          </a:bodyPr>
          <a:lstStyle/>
          <a:p>
            <a:r>
              <a:rPr lang="en-US" sz="1700" dirty="0"/>
              <a:t>The Bareflank Hypervisor has been using C++ in a freestanding environment for several years. </a:t>
            </a:r>
          </a:p>
          <a:p>
            <a:r>
              <a:rPr lang="en-US" sz="1700" dirty="0"/>
              <a:t>We moved this implementation of C++ into its own project, so that others can easily include C++ in their own projects. </a:t>
            </a:r>
          </a:p>
          <a:p>
            <a:r>
              <a:rPr lang="en-US" sz="1700" dirty="0"/>
              <a:t>Like Bareflank, the Standalone C++ Project is:</a:t>
            </a:r>
          </a:p>
          <a:p>
            <a:pPr lvl="1"/>
            <a:r>
              <a:rPr lang="en-US" sz="1700" dirty="0"/>
              <a:t>Completely open source (MIT)</a:t>
            </a:r>
          </a:p>
          <a:p>
            <a:pPr lvl="1"/>
            <a:r>
              <a:rPr lang="en-US" sz="1700" dirty="0"/>
              <a:t>Supports the latest versions of </a:t>
            </a:r>
            <a:r>
              <a:rPr lang="en-US" sz="1700"/>
              <a:t>Libc</a:t>
            </a:r>
            <a:r>
              <a:rPr lang="en-US" sz="1700" dirty="0"/>
              <a:t>++ (from LLVM)</a:t>
            </a:r>
          </a:p>
          <a:p>
            <a:pPr lvl="1"/>
            <a:r>
              <a:rPr lang="en-US" sz="1700" dirty="0"/>
              <a:t>Includes support for C++ 17</a:t>
            </a:r>
          </a:p>
          <a:p>
            <a:pPr lvl="1"/>
            <a:r>
              <a:rPr lang="en-US" sz="1700" dirty="0"/>
              <a:t>Includes support for C++ exceptions</a:t>
            </a:r>
          </a:p>
          <a:p>
            <a:pPr lvl="1"/>
            <a:r>
              <a:rPr lang="en-US" sz="1700" dirty="0"/>
              <a:t>Includes its own, header-only ELF loader (that only depends on “</a:t>
            </a:r>
            <a:r>
              <a:rPr lang="en-US" sz="1700"/>
              <a:t>stdint.h</a:t>
            </a:r>
            <a:r>
              <a:rPr lang="en-US" sz="1700" dirty="0"/>
              <a:t>”)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516B00-3141-4D83-96F1-698D648F80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06521" y="2191807"/>
            <a:ext cx="4758396" cy="398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76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9C901-32BE-4BAE-8175-368DFDDA9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en-US"/>
              <a:t>How does it work?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E7F0139-9404-4750-B405-DDBB87DFA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4936067" cy="3985155"/>
          </a:xfrm>
        </p:spPr>
        <p:txBody>
          <a:bodyPr>
            <a:normAutofit/>
          </a:bodyPr>
          <a:lstStyle/>
          <a:p>
            <a:r>
              <a:rPr lang="en-US" sz="2000"/>
              <a:t>The C++ application contains two components: A C++ Application and a Loader</a:t>
            </a:r>
          </a:p>
          <a:p>
            <a:r>
              <a:rPr lang="en-US" sz="2000"/>
              <a:t>The C++ application is stored in the ELF file format, and contains its own Libc with runtime support, an Unwinder for exception support, and a system call interface for device/kernel support. </a:t>
            </a:r>
          </a:p>
          <a:p>
            <a:r>
              <a:rPr lang="en-US" sz="2000"/>
              <a:t>The loader contains an ELF loader that loads/relocates the C++ application and then executes it. </a:t>
            </a:r>
          </a:p>
          <a:p>
            <a:r>
              <a:rPr lang="en-US" sz="2000"/>
              <a:t>Both can be compiled with “-ffreestanding”.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D898E50-8F93-4720-B23B-4E2151DF8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514" y="2191807"/>
            <a:ext cx="3708409" cy="398515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6862D4A2-336F-4E1A-A385-F1EFC479D931}"/>
              </a:ext>
            </a:extLst>
          </p:cNvPr>
          <p:cNvGrpSpPr/>
          <p:nvPr/>
        </p:nvGrpSpPr>
        <p:grpSpPr>
          <a:xfrm>
            <a:off x="7031513" y="836023"/>
            <a:ext cx="3708409" cy="5340939"/>
            <a:chOff x="8396207" y="2615338"/>
            <a:chExt cx="3254644" cy="3498739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0E25264-A0EC-40A3-BC9F-BF1D841A2FCB}"/>
                </a:ext>
              </a:extLst>
            </p:cNvPr>
            <p:cNvSpPr/>
            <p:nvPr/>
          </p:nvSpPr>
          <p:spPr>
            <a:xfrm>
              <a:off x="8396207" y="2615338"/>
              <a:ext cx="3254644" cy="34987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697909A-AF4A-4838-9777-7657E8E5090E}"/>
                </a:ext>
              </a:extLst>
            </p:cNvPr>
            <p:cNvGrpSpPr/>
            <p:nvPr/>
          </p:nvGrpSpPr>
          <p:grpSpPr>
            <a:xfrm>
              <a:off x="8487260" y="2702905"/>
              <a:ext cx="3072539" cy="3323605"/>
              <a:chOff x="8496945" y="2716077"/>
              <a:chExt cx="3072539" cy="3323605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049550A-58B9-4D20-97F5-86AD29CB85B9}"/>
                  </a:ext>
                </a:extLst>
              </p:cNvPr>
              <p:cNvSpPr/>
              <p:nvPr/>
            </p:nvSpPr>
            <p:spPr>
              <a:xfrm>
                <a:off x="8496945" y="5199681"/>
                <a:ext cx="3072539" cy="840001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C Loader</a:t>
                </a:r>
              </a:p>
            </p:txBody>
          </p:sp>
          <p:sp>
            <p:nvSpPr>
              <p:cNvPr id="39" name="Arrow: Left-Right 38">
                <a:extLst>
                  <a:ext uri="{FF2B5EF4-FFF2-40B4-BE49-F238E27FC236}">
                    <a16:creationId xmlns:a16="http://schemas.microsoft.com/office/drawing/2014/main" id="{3DE34BE5-720F-4370-A3ED-43F88AC4D8C0}"/>
                  </a:ext>
                </a:extLst>
              </p:cNvPr>
              <p:cNvSpPr/>
              <p:nvPr/>
            </p:nvSpPr>
            <p:spPr>
              <a:xfrm rot="16200000">
                <a:off x="9764413" y="4707310"/>
                <a:ext cx="537603" cy="329339"/>
              </a:xfrm>
              <a:prstGeom prst="leftRight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44FBF4A9-E317-4E26-AF2D-D3D3C600F9E1}"/>
                  </a:ext>
                </a:extLst>
              </p:cNvPr>
              <p:cNvGrpSpPr/>
              <p:nvPr/>
            </p:nvGrpSpPr>
            <p:grpSpPr>
              <a:xfrm>
                <a:off x="8496945" y="2716077"/>
                <a:ext cx="3072539" cy="1797803"/>
                <a:chOff x="8496945" y="2716077"/>
                <a:chExt cx="3072539" cy="1797803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514CBE1-44EA-4E7D-966B-9DF12970831C}"/>
                    </a:ext>
                  </a:extLst>
                </p:cNvPr>
                <p:cNvSpPr/>
                <p:nvPr/>
              </p:nvSpPr>
              <p:spPr>
                <a:xfrm>
                  <a:off x="8496945" y="2716077"/>
                  <a:ext cx="3072539" cy="1797803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C++ Application</a:t>
                  </a:r>
                  <a:br>
                    <a:rPr lang="en-US" dirty="0"/>
                  </a:br>
                  <a:r>
                    <a:rPr lang="en-US" dirty="0"/>
                    <a:t>(ELF Format)</a:t>
                  </a:r>
                </a:p>
              </p:txBody>
            </p: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26CCC2EF-272B-4D30-8FC5-ADD2D2311E8C}"/>
                    </a:ext>
                  </a:extLst>
                </p:cNvPr>
                <p:cNvGrpSpPr/>
                <p:nvPr/>
              </p:nvGrpSpPr>
              <p:grpSpPr>
                <a:xfrm>
                  <a:off x="8787537" y="4065830"/>
                  <a:ext cx="2491354" cy="333214"/>
                  <a:chOff x="8741043" y="4077455"/>
                  <a:chExt cx="2491354" cy="333214"/>
                </a:xfrm>
              </p:grpSpPr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8D12A546-B453-42FC-88BC-0C8681A1C9AA}"/>
                      </a:ext>
                    </a:extLst>
                  </p:cNvPr>
                  <p:cNvSpPr/>
                  <p:nvPr/>
                </p:nvSpPr>
                <p:spPr>
                  <a:xfrm>
                    <a:off x="9589576" y="4077455"/>
                    <a:ext cx="794289" cy="333214"/>
                  </a:xfrm>
                  <a:prstGeom prst="rect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100" dirty="0"/>
                      <a:t>Unwinder</a:t>
                    </a:r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EB5EDBC3-AA73-49A8-8726-181696091998}"/>
                      </a:ext>
                    </a:extLst>
                  </p:cNvPr>
                  <p:cNvSpPr/>
                  <p:nvPr/>
                </p:nvSpPr>
                <p:spPr>
                  <a:xfrm>
                    <a:off x="8741043" y="4077455"/>
                    <a:ext cx="794289" cy="333214"/>
                  </a:xfrm>
                  <a:prstGeom prst="rect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100" dirty="0"/>
                      <a:t>C runtime</a:t>
                    </a:r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89E804EC-3CCD-436F-855D-7604FC0858D7}"/>
                      </a:ext>
                    </a:extLst>
                  </p:cNvPr>
                  <p:cNvSpPr/>
                  <p:nvPr/>
                </p:nvSpPr>
                <p:spPr>
                  <a:xfrm>
                    <a:off x="10438108" y="4077455"/>
                    <a:ext cx="794289" cy="333214"/>
                  </a:xfrm>
                  <a:prstGeom prst="rect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100" dirty="0" err="1"/>
                      <a:t>Syscalls</a:t>
                    </a:r>
                    <a:endParaRPr lang="en-US" sz="1100" dirty="0"/>
                  </a:p>
                </p:txBody>
              </p:sp>
            </p:grpSp>
          </p:grpSp>
        </p:grp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0EB914B2-F5F5-4A88-9983-297D3CD0DE9C}"/>
              </a:ext>
            </a:extLst>
          </p:cNvPr>
          <p:cNvSpPr/>
          <p:nvPr/>
        </p:nvSpPr>
        <p:spPr>
          <a:xfrm>
            <a:off x="9400039" y="4911190"/>
            <a:ext cx="905030" cy="5086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Syscalls</a:t>
            </a:r>
            <a:endParaRPr lang="en-US" sz="11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2E7F102-C1CE-409A-9D5D-BE898E3CD888}"/>
              </a:ext>
            </a:extLst>
          </p:cNvPr>
          <p:cNvSpPr/>
          <p:nvPr/>
        </p:nvSpPr>
        <p:spPr>
          <a:xfrm>
            <a:off x="8433202" y="4911190"/>
            <a:ext cx="905030" cy="5086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Alloc</a:t>
            </a:r>
            <a:r>
              <a:rPr lang="en-US" sz="1100" dirty="0"/>
              <a:t>/Free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D71F30D-7671-4B57-AF94-06A0D2D46922}"/>
              </a:ext>
            </a:extLst>
          </p:cNvPr>
          <p:cNvSpPr/>
          <p:nvPr/>
        </p:nvSpPr>
        <p:spPr>
          <a:xfrm>
            <a:off x="7476299" y="4911190"/>
            <a:ext cx="905030" cy="5086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bfexec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88031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DCD9EA-F5F2-4BC6-B2F1-33C15AFA5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C++ Application</a:t>
            </a:r>
          </a:p>
        </p:txBody>
      </p:sp>
    </p:spTree>
    <p:extLst>
      <p:ext uri="{BB962C8B-B14F-4D97-AF65-F5344CB8AC3E}">
        <p14:creationId xmlns:p14="http://schemas.microsoft.com/office/powerpoint/2010/main" val="23703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9C901-32BE-4BAE-8175-368DFDDA9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/>
              <a:t>Step 1: You need a C++ application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9C28B0-B00A-43F7-8879-59361CB5A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202" y="1828800"/>
            <a:ext cx="871959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50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9C901-32BE-4BAE-8175-368DFDDA9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/>
              <a:t>Step 2: You need a way to compile your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8DD6E6-6412-49B5-A461-98E003821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201" y="1828800"/>
            <a:ext cx="871959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025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9C901-32BE-4BAE-8175-368DFDDA9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/>
              <a:t>Step 3: Configure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8DD6E6-6412-49B5-A461-98E003821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6201" y="1939267"/>
            <a:ext cx="8719599" cy="3893866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8462CA87-11FD-421E-A285-63406E96DB57}"/>
              </a:ext>
            </a:extLst>
          </p:cNvPr>
          <p:cNvSpPr/>
          <p:nvPr/>
        </p:nvSpPr>
        <p:spPr>
          <a:xfrm>
            <a:off x="6559062" y="1155512"/>
            <a:ext cx="2672862" cy="1567510"/>
          </a:xfrm>
          <a:prstGeom prst="wedgeRectCallout">
            <a:avLst>
              <a:gd name="adj1" fmla="val -33303"/>
              <a:gd name="adj2" fmla="val 768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Don’t forget your toolchain and prefix</a:t>
            </a:r>
          </a:p>
        </p:txBody>
      </p:sp>
    </p:spTree>
    <p:extLst>
      <p:ext uri="{BB962C8B-B14F-4D97-AF65-F5344CB8AC3E}">
        <p14:creationId xmlns:p14="http://schemas.microsoft.com/office/powerpoint/2010/main" val="281238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9C901-32BE-4BAE-8175-368DFDDA9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/>
              <a:t>Step 4: Build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8DD6E6-6412-49B5-A461-98E003821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6202" y="1939267"/>
            <a:ext cx="8719597" cy="389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0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54670B-8B4A-4992-979A-B6B906EAF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5712824" cy="1325563"/>
          </a:xfrm>
        </p:spPr>
        <p:txBody>
          <a:bodyPr>
            <a:normAutofit/>
          </a:bodyPr>
          <a:lstStyle/>
          <a:p>
            <a:r>
              <a:rPr lang="en-US"/>
              <a:t>What is the goal of this presentation?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AAC7DC-A621-4EA7-80C1-A9B307D37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anchor="t">
            <a:normAutofit/>
          </a:bodyPr>
          <a:lstStyle/>
          <a:p>
            <a:r>
              <a:rPr lang="en-US" sz="1800"/>
              <a:t>To learn how to run C++ from anywhere</a:t>
            </a:r>
          </a:p>
          <a:p>
            <a:endParaRPr lang="en-US" sz="1800"/>
          </a:p>
          <a:p>
            <a:pPr lvl="1"/>
            <a:r>
              <a:rPr lang="en-US" sz="1800"/>
              <a:t>IoT, Automotive, Embedded</a:t>
            </a:r>
          </a:p>
          <a:p>
            <a:pPr lvl="1"/>
            <a:r>
              <a:rPr lang="en-US" sz="1800"/>
              <a:t>Operating systems that do not support C++</a:t>
            </a:r>
          </a:p>
          <a:p>
            <a:pPr lvl="1"/>
            <a:r>
              <a:rPr lang="en-US" sz="1800"/>
              <a:t>Systems with no operating system at all</a:t>
            </a:r>
          </a:p>
          <a:p>
            <a:pPr lvl="1"/>
            <a:r>
              <a:rPr lang="en-US" sz="1800"/>
              <a:t>Kernels, Unikernels, Hypervisors</a:t>
            </a:r>
          </a:p>
          <a:p>
            <a:pPr lvl="1"/>
            <a:r>
              <a:rPr lang="en-US" sz="1800"/>
              <a:t>UEFI, BIOS</a:t>
            </a:r>
          </a:p>
          <a:p>
            <a:pPr lvl="1"/>
            <a:r>
              <a:rPr lang="en-US" sz="1800"/>
              <a:t>Shellcode, Flat binaries</a:t>
            </a:r>
          </a:p>
        </p:txBody>
      </p:sp>
      <p:sp>
        <p:nvSpPr>
          <p:cNvPr id="31" name="Oval 24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04761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26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3F92C30D-9E75-4FAE-8D90-848AB27E8E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3" r="22328" b="2"/>
          <a:stretch/>
        </p:blipFill>
        <p:spPr>
          <a:xfrm>
            <a:off x="5969353" y="2815228"/>
            <a:ext cx="2788920" cy="2788920"/>
          </a:xfrm>
          <a:custGeom>
            <a:avLst/>
            <a:gdLst>
              <a:gd name="connsiteX0" fmla="*/ 1440180 w 2880360"/>
              <a:gd name="connsiteY0" fmla="*/ 0 h 2880360"/>
              <a:gd name="connsiteX1" fmla="*/ 2880360 w 2880360"/>
              <a:gd name="connsiteY1" fmla="*/ 1440180 h 2880360"/>
              <a:gd name="connsiteX2" fmla="*/ 1440180 w 2880360"/>
              <a:gd name="connsiteY2" fmla="*/ 2880360 h 2880360"/>
              <a:gd name="connsiteX3" fmla="*/ 0 w 2880360"/>
              <a:gd name="connsiteY3" fmla="*/ 1440180 h 2880360"/>
              <a:gd name="connsiteX4" fmla="*/ 1440180 w 2880360"/>
              <a:gd name="connsiteY4" fmla="*/ 0 h 28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DF83A41D-F6F2-48A7-9F60-9EC2A0E75D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4" r="2" b="2"/>
          <a:stretch/>
        </p:blipFill>
        <p:spPr>
          <a:xfrm>
            <a:off x="8160603" y="2"/>
            <a:ext cx="4034316" cy="3486455"/>
          </a:xfrm>
          <a:custGeom>
            <a:avLst/>
            <a:gdLst>
              <a:gd name="connsiteX0" fmla="*/ 280681 w 4034316"/>
              <a:gd name="connsiteY0" fmla="*/ 0 h 3486455"/>
              <a:gd name="connsiteX1" fmla="*/ 4034316 w 4034316"/>
              <a:gd name="connsiteY1" fmla="*/ 0 h 3486455"/>
              <a:gd name="connsiteX2" fmla="*/ 4034316 w 4034316"/>
              <a:gd name="connsiteY2" fmla="*/ 2800630 h 3486455"/>
              <a:gd name="connsiteX3" fmla="*/ 3874752 w 4034316"/>
              <a:gd name="connsiteY3" fmla="*/ 2945652 h 3486455"/>
              <a:gd name="connsiteX4" fmla="*/ 2368296 w 4034316"/>
              <a:gd name="connsiteY4" fmla="*/ 3486455 h 3486455"/>
              <a:gd name="connsiteX5" fmla="*/ 0 w 4034316"/>
              <a:gd name="connsiteY5" fmla="*/ 1118159 h 3486455"/>
              <a:gd name="connsiteX6" fmla="*/ 186113 w 4034316"/>
              <a:gd name="connsiteY6" fmla="*/ 196311 h 348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</p:spPr>
      </p:pic>
      <p:sp>
        <p:nvSpPr>
          <p:cNvPr id="33" name="Freeform: Shape 28">
            <a:extLst>
              <a:ext uri="{FF2B5EF4-FFF2-40B4-BE49-F238E27FC236}">
                <a16:creationId xmlns:a16="http://schemas.microsoft.com/office/drawing/2014/main" id="{2B7592FE-10D1-4664-B623-353F47C8D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8132" y="4032250"/>
            <a:ext cx="3303868" cy="2825750"/>
          </a:xfrm>
          <a:custGeom>
            <a:avLst/>
            <a:gdLst>
              <a:gd name="connsiteX0" fmla="*/ 1888600 w 3303868"/>
              <a:gd name="connsiteY0" fmla="*/ 0 h 2825750"/>
              <a:gd name="connsiteX1" fmla="*/ 3224042 w 3303868"/>
              <a:gd name="connsiteY1" fmla="*/ 553158 h 2825750"/>
              <a:gd name="connsiteX2" fmla="*/ 3303868 w 3303868"/>
              <a:gd name="connsiteY2" fmla="*/ 640989 h 2825750"/>
              <a:gd name="connsiteX3" fmla="*/ 3303868 w 3303868"/>
              <a:gd name="connsiteY3" fmla="*/ 2825750 h 2825750"/>
              <a:gd name="connsiteX4" fmla="*/ 250380 w 3303868"/>
              <a:gd name="connsiteY4" fmla="*/ 2825750 h 2825750"/>
              <a:gd name="connsiteX5" fmla="*/ 227944 w 3303868"/>
              <a:gd name="connsiteY5" fmla="*/ 2788819 h 2825750"/>
              <a:gd name="connsiteX6" fmla="*/ 0 w 3303868"/>
              <a:gd name="connsiteY6" fmla="*/ 1888600 h 2825750"/>
              <a:gd name="connsiteX7" fmla="*/ 1888600 w 3303868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3868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 descr="A picture containing clipart&#10;&#10;Description automatically generated">
            <a:extLst>
              <a:ext uri="{FF2B5EF4-FFF2-40B4-BE49-F238E27FC236}">
                <a16:creationId xmlns:a16="http://schemas.microsoft.com/office/drawing/2014/main" id="{67CD810D-DF93-46CF-AC74-B08C58680F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" b="4"/>
          <a:stretch/>
        </p:blipFill>
        <p:spPr>
          <a:xfrm>
            <a:off x="9053088" y="4197217"/>
            <a:ext cx="3138912" cy="2660795"/>
          </a:xfrm>
          <a:custGeom>
            <a:avLst/>
            <a:gdLst>
              <a:gd name="connsiteX0" fmla="*/ 1723644 w 3138912"/>
              <a:gd name="connsiteY0" fmla="*/ 0 h 2660795"/>
              <a:gd name="connsiteX1" fmla="*/ 3053691 w 3138912"/>
              <a:gd name="connsiteY1" fmla="*/ 627247 h 2660795"/>
              <a:gd name="connsiteX2" fmla="*/ 3138912 w 3138912"/>
              <a:gd name="connsiteY2" fmla="*/ 741211 h 2660795"/>
              <a:gd name="connsiteX3" fmla="*/ 3138912 w 3138912"/>
              <a:gd name="connsiteY3" fmla="*/ 2660795 h 2660795"/>
              <a:gd name="connsiteX4" fmla="*/ 278239 w 3138912"/>
              <a:gd name="connsiteY4" fmla="*/ 2660795 h 2660795"/>
              <a:gd name="connsiteX5" fmla="*/ 208035 w 3138912"/>
              <a:gd name="connsiteY5" fmla="*/ 2545235 h 2660795"/>
              <a:gd name="connsiteX6" fmla="*/ 0 w 3138912"/>
              <a:gd name="connsiteY6" fmla="*/ 1723644 h 2660795"/>
              <a:gd name="connsiteX7" fmla="*/ 1723644 w 3138912"/>
              <a:gd name="connsiteY7" fmla="*/ 0 h 266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11943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DCD9EA-F5F2-4BC6-B2F1-33C15AFA5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Loader</a:t>
            </a:r>
          </a:p>
        </p:txBody>
      </p:sp>
    </p:spTree>
    <p:extLst>
      <p:ext uri="{BB962C8B-B14F-4D97-AF65-F5344CB8AC3E}">
        <p14:creationId xmlns:p14="http://schemas.microsoft.com/office/powerpoint/2010/main" val="399134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9C901-32BE-4BAE-8175-368DFDDA9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the loader?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31FF5-3730-4838-927C-4F11F53BF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The loader is your freestanding application</a:t>
            </a:r>
          </a:p>
          <a:p>
            <a:r>
              <a:rPr lang="en-US" sz="2000" dirty="0">
                <a:solidFill>
                  <a:srgbClr val="FFFFFF"/>
                </a:solidFill>
              </a:rPr>
              <a:t>For example, it could be: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A kernel module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A thread-x applications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A UEFI application/driver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A legacy BIOS boot loader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Shellcode </a:t>
            </a:r>
          </a:p>
          <a:p>
            <a:pPr lvl="1"/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The loader is whatever your “entry point” is, likely written in C, and likely contains its own build environment, or is a flat binary.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The loader runs “</a:t>
            </a:r>
            <a:r>
              <a:rPr lang="en-US" sz="2000">
                <a:solidFill>
                  <a:srgbClr val="FFFFFF"/>
                </a:solidFill>
              </a:rPr>
              <a:t>bfexec</a:t>
            </a:r>
            <a:r>
              <a:rPr lang="en-US" sz="2000" dirty="0">
                <a:solidFill>
                  <a:srgbClr val="FFFFFF"/>
                </a:solidFill>
              </a:rPr>
              <a:t>” which is a header-only, ELF loader API, similar to “</a:t>
            </a:r>
            <a:r>
              <a:rPr lang="en-US" sz="2000">
                <a:solidFill>
                  <a:srgbClr val="FFFFFF"/>
                </a:solidFill>
              </a:rPr>
              <a:t>execv</a:t>
            </a:r>
            <a:r>
              <a:rPr lang="en-US" sz="2000" dirty="0">
                <a:solidFill>
                  <a:srgbClr val="FFFFFF"/>
                </a:solidFill>
              </a:rPr>
              <a:t>”, that only depends on </a:t>
            </a:r>
            <a:r>
              <a:rPr lang="en-US" sz="2000">
                <a:solidFill>
                  <a:srgbClr val="FFFFFF"/>
                </a:solidFill>
              </a:rPr>
              <a:t>stdint.h</a:t>
            </a:r>
            <a:r>
              <a:rPr lang="en-US" sz="2000" dirty="0">
                <a:solidFill>
                  <a:srgbClr val="FFFFFF"/>
                </a:solidFill>
              </a:rPr>
              <a:t> (and friends like </a:t>
            </a:r>
            <a:r>
              <a:rPr lang="en-US" sz="2000">
                <a:solidFill>
                  <a:srgbClr val="FFFFFF"/>
                </a:solidFill>
              </a:rPr>
              <a:t>stddefs.h</a:t>
            </a:r>
            <a:r>
              <a:rPr lang="en-US" sz="2000" dirty="0">
                <a:solidFill>
                  <a:srgbClr val="FFFF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4594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9C901-32BE-4BAE-8175-368DFDDA9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/>
              <a:t>UEFI: The Entry Point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DDDBB5-D1FA-452D-98BF-14D646663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9865" y="1791581"/>
            <a:ext cx="7952269" cy="438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597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9C901-32BE-4BAE-8175-368DFDDA9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/>
              <a:t>UEFI: The Headers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DDDBB5-D1FA-452D-98BF-14D646663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9865" y="1791581"/>
            <a:ext cx="7952269" cy="438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496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9C901-32BE-4BAE-8175-368DFDDA9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/>
              <a:t>UEFI: The Helper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DDDBB5-D1FA-452D-98BF-14D646663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9865" y="1791581"/>
            <a:ext cx="7952269" cy="438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881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9C901-32BE-4BAE-8175-368DFDDA9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/>
              <a:t>UEFI: The “</a:t>
            </a:r>
            <a:r>
              <a:rPr lang="en-US" dirty="0" err="1"/>
              <a:t>Alloc</a:t>
            </a:r>
            <a:r>
              <a:rPr lang="en-US" dirty="0"/>
              <a:t>”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DDDBB5-D1FA-452D-98BF-14D646663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9865" y="1791581"/>
            <a:ext cx="7952269" cy="438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58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9C901-32BE-4BAE-8175-368DFDDA9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/>
              <a:t>UEFI: The “Free”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DDDBB5-D1FA-452D-98BF-14D646663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9866" y="1791581"/>
            <a:ext cx="7952267" cy="438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596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9C901-32BE-4BAE-8175-368DFDDA9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/>
              <a:t>UEFI: Many ways to implement these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DDDBB5-D1FA-452D-98BF-14D646663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9866" y="1791581"/>
            <a:ext cx="7952267" cy="438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257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9C901-32BE-4BAE-8175-368DFDDA9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/>
              <a:t>UEFI: The “Mark RX”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DDDBB5-D1FA-452D-98BF-14D646663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9866" y="1791581"/>
            <a:ext cx="7952267" cy="438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588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9C901-32BE-4BAE-8175-368DFDDA9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/>
              <a:t>UEFI: The “Mark RX”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DDDBB5-D1FA-452D-98BF-14D646663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9866" y="1791581"/>
            <a:ext cx="7952267" cy="438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79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9C901-32BE-4BAE-8175-368DFDDA9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does “Freestanding”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31FF5-3730-4838-927C-4F11F53BF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Any C or C++ compiled with the “-ffreestanding” compiler flag:</a:t>
            </a:r>
          </a:p>
          <a:p>
            <a:endParaRPr lang="en-US" sz="2000">
              <a:solidFill>
                <a:srgbClr val="FFFFFF"/>
              </a:solidFill>
            </a:endParaRPr>
          </a:p>
          <a:p>
            <a:pPr lvl="1"/>
            <a:r>
              <a:rPr lang="en-US" sz="2000">
                <a:solidFill>
                  <a:srgbClr val="FFFFFF"/>
                </a:solidFill>
              </a:rPr>
              <a:t>No access to standard headers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No access to standard libraries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No C runtime support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Usually requires support for “flat binaries”</a:t>
            </a:r>
          </a:p>
          <a:p>
            <a:pPr lvl="1"/>
            <a:endParaRPr lang="en-US" sz="2000">
              <a:solidFill>
                <a:srgbClr val="FFFFFF"/>
              </a:solidFill>
            </a:endParaRPr>
          </a:p>
          <a:p>
            <a:pPr lvl="1"/>
            <a:r>
              <a:rPr lang="en-US" sz="2000">
                <a:solidFill>
                  <a:srgbClr val="FFFFFF"/>
                </a:solidFill>
              </a:rPr>
              <a:t>(sometimes requires “-nostdlib” as well)</a:t>
            </a:r>
          </a:p>
        </p:txBody>
      </p:sp>
    </p:spTree>
    <p:extLst>
      <p:ext uri="{BB962C8B-B14F-4D97-AF65-F5344CB8AC3E}">
        <p14:creationId xmlns:p14="http://schemas.microsoft.com/office/powerpoint/2010/main" val="2682548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9C901-32BE-4BAE-8175-368DFDDA9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/>
              <a:t>UEFI: The “</a:t>
            </a:r>
            <a:r>
              <a:rPr lang="en-US" dirty="0" err="1"/>
              <a:t>Syscall</a:t>
            </a:r>
            <a:r>
              <a:rPr lang="en-US" dirty="0"/>
              <a:t>”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DDDBB5-D1FA-452D-98BF-14D646663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9867" y="1791581"/>
            <a:ext cx="7952265" cy="438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44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9C901-32BE-4BAE-8175-368DFDDA9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/>
              <a:t>UEFI: The “</a:t>
            </a:r>
            <a:r>
              <a:rPr lang="en-US" dirty="0" err="1"/>
              <a:t>Syscall</a:t>
            </a:r>
            <a:r>
              <a:rPr lang="en-US" dirty="0"/>
              <a:t>”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DDDBB5-D1FA-452D-98BF-14D646663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9867" y="1791581"/>
            <a:ext cx="7952265" cy="438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54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9C901-32BE-4BAE-8175-368DFDDA9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/>
              <a:t>UEFI: 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D0167C-51BD-483C-B45D-96BDAC858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2986" y="1554837"/>
            <a:ext cx="5266028" cy="485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123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9C901-32BE-4BAE-8175-368DFDDA9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/>
              <a:t>Demo: Shellcode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B83D3C-D532-4714-899B-C27FFF397A49}"/>
              </a:ext>
            </a:extLst>
          </p:cNvPr>
          <p:cNvGrpSpPr/>
          <p:nvPr/>
        </p:nvGrpSpPr>
        <p:grpSpPr>
          <a:xfrm>
            <a:off x="3558800" y="2055812"/>
            <a:ext cx="5074400" cy="4268654"/>
            <a:chOff x="2616634" y="2055812"/>
            <a:chExt cx="3692424" cy="310611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367718D-907B-40C4-99E5-1965AB444DE4}"/>
                </a:ext>
              </a:extLst>
            </p:cNvPr>
            <p:cNvGrpSpPr/>
            <p:nvPr/>
          </p:nvGrpSpPr>
          <p:grpSpPr>
            <a:xfrm>
              <a:off x="3292724" y="2055812"/>
              <a:ext cx="2340244" cy="3106117"/>
              <a:chOff x="3258520" y="2142641"/>
              <a:chExt cx="2340244" cy="3106117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49D9267-4F42-4EEC-A5D1-3FDA40571416}"/>
                  </a:ext>
                </a:extLst>
              </p:cNvPr>
              <p:cNvSpPr/>
              <p:nvPr/>
            </p:nvSpPr>
            <p:spPr>
              <a:xfrm>
                <a:off x="3258520" y="4751521"/>
                <a:ext cx="2340244" cy="497237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Return Address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91E4E84-2912-4BB9-9EFD-E3DDFF5FA828}"/>
                  </a:ext>
                </a:extLst>
              </p:cNvPr>
              <p:cNvSpPr/>
              <p:nvPr/>
            </p:nvSpPr>
            <p:spPr>
              <a:xfrm>
                <a:off x="3260457" y="2142641"/>
                <a:ext cx="2336370" cy="2107769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Buffer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2C5E45A-EB0E-4B83-97FE-33FAF5892D86}"/>
                  </a:ext>
                </a:extLst>
              </p:cNvPr>
              <p:cNvSpPr/>
              <p:nvPr/>
            </p:nvSpPr>
            <p:spPr>
              <a:xfrm>
                <a:off x="3260457" y="4254284"/>
                <a:ext cx="2336370" cy="497237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Other Variables</a:t>
                </a:r>
              </a:p>
            </p:txBody>
          </p: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2B55E13-CB71-40AA-AFCF-83B56485C39C}"/>
                </a:ext>
              </a:extLst>
            </p:cNvPr>
            <p:cNvCxnSpPr/>
            <p:nvPr/>
          </p:nvCxnSpPr>
          <p:spPr>
            <a:xfrm>
              <a:off x="5786347" y="2055812"/>
              <a:ext cx="0" cy="310611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6D1AF3-1B37-4747-A20E-8B71C0F26377}"/>
                </a:ext>
              </a:extLst>
            </p:cNvPr>
            <p:cNvSpPr txBox="1"/>
            <p:nvPr/>
          </p:nvSpPr>
          <p:spPr>
            <a:xfrm rot="16200000">
              <a:off x="5129472" y="2866067"/>
              <a:ext cx="1989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Fill Buffer Direction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D664692-9F06-430A-8A4F-0FAF83A1A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9345" y="2055812"/>
              <a:ext cx="0" cy="310611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637B95D-E907-4968-85E1-8159046A520B}"/>
                </a:ext>
              </a:extLst>
            </p:cNvPr>
            <p:cNvSpPr txBox="1"/>
            <p:nvPr/>
          </p:nvSpPr>
          <p:spPr>
            <a:xfrm rot="16200000">
              <a:off x="2006563" y="2665884"/>
              <a:ext cx="15894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Stack Direction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8430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9C901-32BE-4BAE-8175-368DFDDA9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Limitations?</a:t>
            </a: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AFC31FF5-3730-4838-927C-4F11F53BF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300">
                <a:solidFill>
                  <a:srgbClr val="FFFFFF"/>
                </a:solidFill>
              </a:rPr>
              <a:t>Architecture Support:</a:t>
            </a:r>
          </a:p>
          <a:p>
            <a:pPr lvl="1"/>
            <a:r>
              <a:rPr lang="en-US" sz="1300">
                <a:solidFill>
                  <a:srgbClr val="FFFFFF"/>
                </a:solidFill>
              </a:rPr>
              <a:t>Only supports Intel/AMD 64bit. We plan to add support for ARM 64bit and MIPS 64bit</a:t>
            </a:r>
          </a:p>
          <a:p>
            <a:pPr lvl="1"/>
            <a:r>
              <a:rPr lang="en-US" sz="1300">
                <a:solidFill>
                  <a:srgbClr val="FFFFFF"/>
                </a:solidFill>
              </a:rPr>
              <a:t>No plans for 32bit (although 32bit loaders are supported)</a:t>
            </a:r>
          </a:p>
          <a:p>
            <a:r>
              <a:rPr lang="en-US" sz="1300">
                <a:solidFill>
                  <a:srgbClr val="FFFFFF"/>
                </a:solidFill>
              </a:rPr>
              <a:t>Position Independence</a:t>
            </a:r>
          </a:p>
          <a:p>
            <a:pPr lvl="1"/>
            <a:r>
              <a:rPr lang="en-US" sz="1300">
                <a:solidFill>
                  <a:srgbClr val="FFFFFF"/>
                </a:solidFill>
              </a:rPr>
              <a:t>Only supports “static pie”. We plan to add support for static no-pie</a:t>
            </a:r>
          </a:p>
          <a:p>
            <a:pPr lvl="1"/>
            <a:r>
              <a:rPr lang="en-US" sz="1300">
                <a:solidFill>
                  <a:srgbClr val="FFFFFF"/>
                </a:solidFill>
              </a:rPr>
              <a:t>No plans for shared library support</a:t>
            </a:r>
          </a:p>
          <a:p>
            <a:r>
              <a:rPr lang="en-US" sz="1300">
                <a:solidFill>
                  <a:srgbClr val="FFFFFF"/>
                </a:solidFill>
              </a:rPr>
              <a:t>Windows Support</a:t>
            </a:r>
          </a:p>
          <a:p>
            <a:pPr lvl="1"/>
            <a:r>
              <a:rPr lang="en-US" sz="1300">
                <a:solidFill>
                  <a:srgbClr val="FFFFFF"/>
                </a:solidFill>
              </a:rPr>
              <a:t>Only compiles on Linux. We plan to add support for Windows (via Cygwin)</a:t>
            </a:r>
          </a:p>
          <a:p>
            <a:pPr lvl="1"/>
            <a:r>
              <a:rPr lang="en-US" sz="1300">
                <a:solidFill>
                  <a:srgbClr val="FFFFFF"/>
                </a:solidFill>
              </a:rPr>
              <a:t>Cross-compiling is currently supported as well</a:t>
            </a:r>
          </a:p>
          <a:p>
            <a:r>
              <a:rPr lang="en-US" sz="1300">
                <a:solidFill>
                  <a:srgbClr val="FFFFFF"/>
                </a:solidFill>
              </a:rPr>
              <a:t>POSIX Threads Support</a:t>
            </a:r>
          </a:p>
          <a:p>
            <a:pPr lvl="1"/>
            <a:r>
              <a:rPr lang="en-US" sz="1300">
                <a:solidFill>
                  <a:srgbClr val="FFFFFF"/>
                </a:solidFill>
              </a:rPr>
              <a:t>Only supports mutexes and conditional variables. </a:t>
            </a:r>
          </a:p>
          <a:p>
            <a:pPr lvl="1"/>
            <a:r>
              <a:rPr lang="en-US" sz="1300">
                <a:solidFill>
                  <a:srgbClr val="FFFFFF"/>
                </a:solidFill>
              </a:rPr>
              <a:t>We would like to add thread support with the ability to define your own scheduling. </a:t>
            </a:r>
          </a:p>
          <a:p>
            <a:r>
              <a:rPr lang="en-US" sz="1300">
                <a:solidFill>
                  <a:srgbClr val="FFFFFF"/>
                </a:solidFill>
              </a:rPr>
              <a:t>Libc</a:t>
            </a:r>
          </a:p>
          <a:p>
            <a:pPr lvl="1"/>
            <a:r>
              <a:rPr lang="en-US" sz="1300">
                <a:solidFill>
                  <a:srgbClr val="FFFFFF"/>
                </a:solidFill>
              </a:rPr>
              <a:t>Newlib is missing functionality, doesn’t compile on Windows natively, and doesn’t support other archiectures well. It is also a lot larger than needed.  </a:t>
            </a:r>
          </a:p>
          <a:p>
            <a:pPr lvl="1"/>
            <a:r>
              <a:rPr lang="en-US" sz="1300">
                <a:solidFill>
                  <a:srgbClr val="FFFFFF"/>
                </a:solidFill>
              </a:rPr>
              <a:t>We would like to implement our own Libc, specifically for Libc++ </a:t>
            </a:r>
          </a:p>
          <a:p>
            <a:endParaRPr lang="en-US" sz="1300">
              <a:solidFill>
                <a:srgbClr val="FFFFFF"/>
              </a:solidFill>
            </a:endParaRPr>
          </a:p>
          <a:p>
            <a:endParaRPr lang="en-US" sz="13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600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DCD9EA-F5F2-4BC6-B2F1-33C15AFA5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B6B3B3-B69A-426B-A0EA-F956E2FC9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pPr marL="285750" indent="-285750"/>
            <a:r>
              <a:rPr lang="en-US" sz="2000" dirty="0">
                <a:solidFill>
                  <a:srgbClr val="FFFFFF"/>
                </a:solidFill>
              </a:rPr>
              <a:t>Email: </a:t>
            </a:r>
            <a:r>
              <a:rPr lang="en-US" sz="2000" dirty="0">
                <a:solidFill>
                  <a:srgbClr val="FFFFFF"/>
                </a:solidFill>
                <a:hlinkClick r:id="rId2"/>
              </a:rPr>
              <a:t>rianquinn@gmail.com</a:t>
            </a:r>
            <a:endParaRPr lang="en-US" sz="2000" dirty="0">
              <a:solidFill>
                <a:srgbClr val="FFFFFF"/>
              </a:solidFill>
            </a:endParaRPr>
          </a:p>
          <a:p>
            <a:pPr marL="285750" indent="-285750"/>
            <a:r>
              <a:rPr lang="en-US" sz="2000" dirty="0">
                <a:solidFill>
                  <a:srgbClr val="FFFFFF"/>
                </a:solidFill>
              </a:rPr>
              <a:t>Standalone C++: </a:t>
            </a:r>
            <a:r>
              <a:rPr lang="en-US" sz="2000" dirty="0">
                <a:solidFill>
                  <a:srgbClr val="FFFFFF"/>
                </a:solidFill>
                <a:hlinkClick r:id="rId3"/>
              </a:rPr>
              <a:t>https://github.com/Bareflank/standalone_cxx</a:t>
            </a:r>
            <a:endParaRPr lang="en-US" sz="2000" dirty="0">
              <a:solidFill>
                <a:srgbClr val="FFFFFF"/>
              </a:solidFill>
            </a:endParaRPr>
          </a:p>
          <a:p>
            <a:pPr marL="285750" indent="-285750"/>
            <a:endParaRPr lang="en-US" sz="20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943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9C901-32BE-4BAE-8175-368DFDDA9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/>
              <a:t>We will need to compile our own C++!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E7F0139-9404-4750-B405-DDBB87DFA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500"/>
              <a:t>Since freestanding environments do not include any library support, including the C++ Standard Library, we will have to add an existing C++ library to our environment (our implement our own from scratch)</a:t>
            </a:r>
          </a:p>
          <a:p>
            <a:r>
              <a:rPr lang="en-US" sz="1500"/>
              <a:t>To do this, we will leverage Libc++ from the LLVM project:</a:t>
            </a:r>
          </a:p>
          <a:p>
            <a:pPr lvl="1"/>
            <a:r>
              <a:rPr lang="en-US" sz="150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https://github.com/llvm-mirror/libcxx</a:t>
            </a:r>
            <a:endParaRPr lang="en-US" sz="1500"/>
          </a:p>
          <a:p>
            <a:pPr lvl="1"/>
            <a:r>
              <a:rPr lang="en-US" sz="150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https://github.com/llvm-mirror/libcxxabi</a:t>
            </a:r>
            <a:endParaRPr lang="en-US" sz="1500"/>
          </a:p>
          <a:p>
            <a:pPr lvl="1"/>
            <a:r>
              <a:rPr lang="en-US" sz="150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https://github.com/llvm-mirror/llvm</a:t>
            </a:r>
            <a:endParaRPr lang="en-US" sz="1500"/>
          </a:p>
          <a:p>
            <a:pPr lvl="1"/>
            <a:endParaRPr lang="en-US" sz="1500"/>
          </a:p>
          <a:p>
            <a:r>
              <a:rPr lang="en-US" sz="1500"/>
              <a:t>We will also need a Libc:</a:t>
            </a:r>
          </a:p>
          <a:p>
            <a:pPr lvl="1"/>
            <a:r>
              <a:rPr lang="en-US" sz="150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https://github.com/bminor/newlib</a:t>
            </a:r>
            <a:br>
              <a:rPr lang="en-US" sz="1500"/>
            </a:br>
            <a:endParaRPr lang="en-US" sz="1500"/>
          </a:p>
          <a:p>
            <a:endParaRPr lang="en-US" sz="150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A picture containing outdoor object, accessory&#10;&#10;Description automatically generated">
            <a:extLst>
              <a:ext uri="{FF2B5EF4-FFF2-40B4-BE49-F238E27FC236}">
                <a16:creationId xmlns:a16="http://schemas.microsoft.com/office/drawing/2014/main" id="{F908811B-6A01-482D-8CF7-72376240D9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4" r="21906" b="-1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07493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9C901-32BE-4BAE-8175-368DFDDA9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en-US"/>
              <a:t>Let’s start with the compiler flags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31FF5-3730-4838-927C-4F11F53BF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10139624" cy="3985155"/>
          </a:xfrm>
        </p:spPr>
        <p:txBody>
          <a:bodyPr>
            <a:normAutofit/>
          </a:bodyPr>
          <a:lstStyle/>
          <a:p>
            <a:r>
              <a:rPr lang="en-US" sz="1700"/>
              <a:t>To compile these libraries in our freestanding environment, we will need the following flags:</a:t>
            </a:r>
          </a:p>
          <a:p>
            <a:pPr lvl="1"/>
            <a:r>
              <a:rPr lang="en-US" sz="1700"/>
              <a:t>--sysroot=&lt;PATH&gt; </a:t>
            </a:r>
          </a:p>
          <a:p>
            <a:r>
              <a:rPr lang="en-US" sz="1700"/>
              <a:t>Quirks</a:t>
            </a:r>
          </a:p>
          <a:p>
            <a:pPr lvl="1"/>
            <a:r>
              <a:rPr lang="en-US" sz="1700"/>
              <a:t>-D__ELF__</a:t>
            </a:r>
          </a:p>
          <a:p>
            <a:pPr lvl="1"/>
            <a:r>
              <a:rPr lang="en-US" sz="1700"/>
              <a:t>-D_LDBL_EQ_DBL</a:t>
            </a:r>
          </a:p>
          <a:p>
            <a:r>
              <a:rPr lang="en-US" sz="1700"/>
              <a:t>GNU/POSIX:</a:t>
            </a:r>
          </a:p>
          <a:p>
            <a:pPr lvl="1"/>
            <a:r>
              <a:rPr lang="en-US" sz="1700"/>
              <a:t>-D_GNU_SOURCE</a:t>
            </a:r>
          </a:p>
          <a:p>
            <a:pPr lvl="1"/>
            <a:r>
              <a:rPr lang="en-US" sz="1700"/>
              <a:t>-D_POSIX_TIMERS </a:t>
            </a:r>
          </a:p>
          <a:p>
            <a:pPr lvl="1"/>
            <a:r>
              <a:rPr lang="en-US" sz="1700"/>
              <a:t>-D_POSIX_THREADS</a:t>
            </a:r>
          </a:p>
          <a:p>
            <a:pPr lvl="1"/>
            <a:r>
              <a:rPr lang="en-US" sz="1700"/>
              <a:t>-D_UNIX98_THREAD_MUTEX_ATTRIBUTES</a:t>
            </a:r>
          </a:p>
          <a:p>
            <a:pPr lvl="1"/>
            <a:r>
              <a:rPr lang="en-US" sz="1700"/>
              <a:t>-DCLOCK_MONOTONIC</a:t>
            </a:r>
          </a:p>
          <a:p>
            <a:pPr lvl="1"/>
            <a:endParaRPr lang="en-US" sz="1700"/>
          </a:p>
          <a:p>
            <a:pPr lvl="1"/>
            <a:endParaRPr lang="en-US" sz="1700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B5281CA-4624-4CEF-A521-B0DA2DD9C0C0}"/>
              </a:ext>
            </a:extLst>
          </p:cNvPr>
          <p:cNvSpPr txBox="1">
            <a:spLocks/>
          </p:cNvSpPr>
          <p:nvPr/>
        </p:nvSpPr>
        <p:spPr>
          <a:xfrm>
            <a:off x="6212374" y="2872845"/>
            <a:ext cx="5003242" cy="3985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/>
              <a:t>Intel Specific</a:t>
            </a:r>
          </a:p>
          <a:p>
            <a:pPr lvl="1"/>
            <a:r>
              <a:rPr lang="en-US" sz="1700"/>
              <a:t>--target=x86_64-elf</a:t>
            </a:r>
          </a:p>
          <a:p>
            <a:pPr lvl="1"/>
            <a:r>
              <a:rPr lang="en-US" sz="1700"/>
              <a:t>-fpic</a:t>
            </a:r>
          </a:p>
          <a:p>
            <a:r>
              <a:rPr lang="en-US" sz="1700"/>
              <a:t>You might also need</a:t>
            </a:r>
          </a:p>
          <a:p>
            <a:pPr lvl="1"/>
            <a:r>
              <a:rPr lang="en-US" sz="1700"/>
              <a:t>-mno-red-zone</a:t>
            </a:r>
          </a:p>
          <a:p>
            <a:pPr lvl="1"/>
            <a:r>
              <a:rPr lang="en-US" sz="1700"/>
              <a:t>-fdata-sections</a:t>
            </a:r>
          </a:p>
          <a:p>
            <a:pPr lvl="1"/>
            <a:r>
              <a:rPr lang="en-US" sz="1700"/>
              <a:t>-ffunction-sections</a:t>
            </a:r>
          </a:p>
          <a:p>
            <a:pPr lvl="1"/>
            <a:r>
              <a:rPr lang="en-US" sz="1700"/>
              <a:t>-std=gnu11/-std=gnu++17</a:t>
            </a:r>
            <a:endParaRPr lang="en-US" sz="2100"/>
          </a:p>
          <a:p>
            <a:pPr marL="457200" lvl="1" indent="0">
              <a:buNone/>
            </a:pPr>
            <a:endParaRPr lang="en-US" sz="1700"/>
          </a:p>
          <a:p>
            <a:pPr lvl="1"/>
            <a:endParaRPr lang="en-US" sz="1700"/>
          </a:p>
          <a:p>
            <a:pPr lvl="1"/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1037614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9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9C901-32BE-4BAE-8175-368DFDDA9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en-US"/>
              <a:t>We will need some linker flags too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31FF5-3730-4838-927C-4F11F53BF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4936067" cy="3985155"/>
          </a:xfrm>
        </p:spPr>
        <p:txBody>
          <a:bodyPr>
            <a:normAutofit/>
          </a:bodyPr>
          <a:lstStyle/>
          <a:p>
            <a:r>
              <a:rPr lang="en-US" sz="1700" dirty="0"/>
              <a:t>To link these libraries in our freestanding environment, we will need the following flags:</a:t>
            </a:r>
          </a:p>
          <a:p>
            <a:pPr lvl="1"/>
            <a:r>
              <a:rPr lang="en-US" sz="1700" dirty="0"/>
              <a:t>--</a:t>
            </a:r>
            <a:r>
              <a:rPr lang="en-US" sz="1700" dirty="0" err="1"/>
              <a:t>sysroot</a:t>
            </a:r>
            <a:r>
              <a:rPr lang="en-US" sz="1700" dirty="0"/>
              <a:t>=&lt;PATH&gt; </a:t>
            </a:r>
          </a:p>
          <a:p>
            <a:r>
              <a:rPr lang="en-US" sz="1700" dirty="0"/>
              <a:t>Static Pie</a:t>
            </a:r>
          </a:p>
          <a:p>
            <a:pPr lvl="1"/>
            <a:r>
              <a:rPr lang="en-US" sz="1700" dirty="0"/>
              <a:t>-static</a:t>
            </a:r>
          </a:p>
          <a:p>
            <a:pPr lvl="1"/>
            <a:r>
              <a:rPr lang="en-US" sz="1700" dirty="0"/>
              <a:t>-pie</a:t>
            </a:r>
          </a:p>
          <a:p>
            <a:pPr lvl="1"/>
            <a:r>
              <a:rPr lang="en-US" sz="1700" dirty="0"/>
              <a:t>--no-dynamic-linker</a:t>
            </a:r>
          </a:p>
          <a:p>
            <a:r>
              <a:rPr lang="en-US" sz="1700" dirty="0"/>
              <a:t>You might also need:</a:t>
            </a:r>
          </a:p>
          <a:p>
            <a:pPr lvl="1"/>
            <a:r>
              <a:rPr lang="en-US" sz="1700" dirty="0"/>
              <a:t>-</a:t>
            </a:r>
            <a:r>
              <a:rPr lang="en-US" sz="1700" dirty="0" err="1"/>
              <a:t>nostdlib</a:t>
            </a:r>
            <a:endParaRPr lang="en-US" sz="1700" dirty="0"/>
          </a:p>
          <a:p>
            <a:pPr lvl="1"/>
            <a:r>
              <a:rPr lang="en-US" sz="1700" dirty="0"/>
              <a:t>--</a:t>
            </a:r>
            <a:r>
              <a:rPr lang="en-US" sz="1700" dirty="0" err="1"/>
              <a:t>gc</a:t>
            </a:r>
            <a:r>
              <a:rPr lang="en-US" sz="1700" dirty="0"/>
              <a:t>-sections </a:t>
            </a:r>
          </a:p>
          <a:p>
            <a:pPr lvl="1"/>
            <a:r>
              <a:rPr lang="en-US" sz="1700" dirty="0"/>
              <a:t>--strip-all</a:t>
            </a:r>
          </a:p>
          <a:p>
            <a:pPr lvl="1"/>
            <a:r>
              <a:rPr lang="pl-PL" sz="1700" dirty="0"/>
              <a:t>-z max-page-size=0x1000 </a:t>
            </a:r>
            <a:endParaRPr lang="en-US" sz="1700" dirty="0"/>
          </a:p>
          <a:p>
            <a:pPr lvl="1"/>
            <a:r>
              <a:rPr lang="pl-PL" sz="1700" dirty="0"/>
              <a:t>-z noexecstack</a:t>
            </a:r>
            <a:endParaRPr lang="en-US" sz="1700" dirty="0"/>
          </a:p>
          <a:p>
            <a:pPr lvl="1"/>
            <a:endParaRPr lang="en-US" sz="1700" dirty="0"/>
          </a:p>
        </p:txBody>
      </p:sp>
      <p:pic>
        <p:nvPicPr>
          <p:cNvPr id="5" name="Picture 4" descr="A piece of bread on a plate&#10;&#10;Description automatically generated">
            <a:extLst>
              <a:ext uri="{FF2B5EF4-FFF2-40B4-BE49-F238E27FC236}">
                <a16:creationId xmlns:a16="http://schemas.microsoft.com/office/drawing/2014/main" id="{A122747C-F8E1-4F63-ADA7-984E418E2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34" y="2333396"/>
            <a:ext cx="4935970" cy="370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081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EF085B8-A2C0-4A6F-B663-CCC56F3CD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13">
            <a:extLst>
              <a:ext uri="{FF2B5EF4-FFF2-40B4-BE49-F238E27FC236}">
                <a16:creationId xmlns:a16="http://schemas.microsoft.com/office/drawing/2014/main" id="{2658F6D6-96E0-421A-96D6-3DF404008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11">
            <a:extLst>
              <a:ext uri="{FF2B5EF4-FFF2-40B4-BE49-F238E27FC236}">
                <a16:creationId xmlns:a16="http://schemas.microsoft.com/office/drawing/2014/main" id="{3CF62545-93A0-4FD5-9B48-48DCA794C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9C901-32BE-4BAE-8175-368DFDDA9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Don’t forget about your CMake flags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31FF5-3730-4838-927C-4F11F53BF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0833"/>
            <a:ext cx="5096934" cy="416613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/>
              <a:t>Libc++ need the following:</a:t>
            </a:r>
          </a:p>
          <a:p>
            <a:pPr lvl="1"/>
            <a:r>
              <a:rPr lang="en-US" sz="1600"/>
              <a:t>-DLLVM_PATH=&lt;path&gt;</a:t>
            </a:r>
          </a:p>
          <a:p>
            <a:pPr lvl="1"/>
            <a:r>
              <a:rPr lang="en-US" sz="1600"/>
              <a:t>-DLIBCXX_CXX_ABI=libcxxabi</a:t>
            </a:r>
          </a:p>
          <a:p>
            <a:pPr lvl="1"/>
            <a:r>
              <a:rPr lang="en-US" sz="1600"/>
              <a:t>-DLIBCXX_CXX_ABI_INCLUDE_PATHS=&lt;path&gt;</a:t>
            </a:r>
          </a:p>
          <a:p>
            <a:pPr lvl="1"/>
            <a:r>
              <a:rPr lang="en-US" sz="1600"/>
              <a:t>-DLIBCXX_SYSROOT=&lt;path&gt;</a:t>
            </a:r>
          </a:p>
          <a:p>
            <a:r>
              <a:rPr lang="en-US" sz="1600"/>
              <a:t>Static Only</a:t>
            </a:r>
          </a:p>
          <a:p>
            <a:pPr lvl="1"/>
            <a:r>
              <a:rPr lang="en-US" sz="1600"/>
              <a:t>-DLIBCXX_ENABLE_SHARED=OFF</a:t>
            </a:r>
          </a:p>
          <a:p>
            <a:pPr lvl="1"/>
            <a:r>
              <a:rPr lang="en-US" sz="1600"/>
              <a:t>-DLIBCXX_ENABLE_STATIC=ON</a:t>
            </a:r>
          </a:p>
          <a:p>
            <a:r>
              <a:rPr lang="en-US" sz="1600"/>
              <a:t>Controls</a:t>
            </a:r>
          </a:p>
          <a:p>
            <a:pPr lvl="1"/>
            <a:r>
              <a:rPr lang="en-US" sz="1600"/>
              <a:t>-DLIBCXX_HAS_PTHREAD_API=ON</a:t>
            </a:r>
          </a:p>
          <a:p>
            <a:pPr lvl="1"/>
            <a:r>
              <a:rPr lang="en-US" sz="1600"/>
              <a:t>-DLIBCXX_HAVE_CXX_ATOMICS_WITHOUT_LIB=ON</a:t>
            </a:r>
          </a:p>
          <a:p>
            <a:pPr lvl="1"/>
            <a:r>
              <a:rPr lang="en-US" sz="1600"/>
              <a:t>-DLIBCXX_ENABLE_FILESYSTEM=OFF</a:t>
            </a:r>
          </a:p>
          <a:p>
            <a:pPr lvl="1"/>
            <a:r>
              <a:rPr lang="en-US" sz="1600"/>
              <a:t>-DLIBCXX_ENABLE_EXPERIMENTAL_LIBRARY=OFF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F097B9A-B933-4E65-826A-A242F50A6587}"/>
              </a:ext>
            </a:extLst>
          </p:cNvPr>
          <p:cNvSpPr txBox="1">
            <a:spLocks/>
          </p:cNvSpPr>
          <p:nvPr/>
        </p:nvSpPr>
        <p:spPr>
          <a:xfrm>
            <a:off x="6256866" y="2010833"/>
            <a:ext cx="5096933" cy="4166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Libc++abi need the following:</a:t>
            </a:r>
          </a:p>
          <a:p>
            <a:pPr lvl="1"/>
            <a:r>
              <a:rPr lang="en-US" sz="1600"/>
              <a:t>-DLLVM_PATH=&lt;path&gt;</a:t>
            </a:r>
          </a:p>
          <a:p>
            <a:pPr lvl="1"/>
            <a:r>
              <a:rPr lang="en-US" sz="1600"/>
              <a:t>-DLIBCXXABI_LIBCXX_PATH=&lt;path&gt;</a:t>
            </a:r>
          </a:p>
          <a:p>
            <a:pPr lvl="1"/>
            <a:r>
              <a:rPr lang="en-US" sz="1600"/>
              <a:t>-DLIBCXXABI_SYSROOT=&lt;path&gt;</a:t>
            </a:r>
          </a:p>
          <a:p>
            <a:r>
              <a:rPr lang="en-US" sz="1600"/>
              <a:t>Static Only</a:t>
            </a:r>
          </a:p>
          <a:p>
            <a:pPr lvl="1"/>
            <a:r>
              <a:rPr lang="en-US" sz="1600"/>
              <a:t>-DLIBCXX_ENABLE_SHARED=OFF</a:t>
            </a:r>
          </a:p>
          <a:p>
            <a:pPr lvl="1"/>
            <a:r>
              <a:rPr lang="en-US" sz="1600"/>
              <a:t>-DLIBCXX_ENABLE_STATIC=ON</a:t>
            </a:r>
          </a:p>
          <a:p>
            <a:r>
              <a:rPr lang="en-US" sz="1600"/>
              <a:t>Controls</a:t>
            </a:r>
          </a:p>
          <a:p>
            <a:pPr lvl="1"/>
            <a:r>
              <a:rPr lang="en-US" sz="1600"/>
              <a:t>-DLIBCXX_HAS_PTHREAD_API=ON</a:t>
            </a:r>
          </a:p>
          <a:p>
            <a:pPr lvl="1"/>
            <a:r>
              <a:rPr lang="en-US" sz="1600"/>
              <a:t>-DLIBCXXABI_INCLUDE_TESTS=OFF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43767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9C901-32BE-4BAE-8175-368DFDDA9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about Newlib?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31FF5-3730-4838-927C-4F11F53BF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Libc (i.e., Newlib) will need the following: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--target=x64_86-elf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--prefix=&lt;path&gt;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--disable-libgloss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--disable-multilib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CFLAGS_FOR_TARGET=&lt;flags&gt;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CC_FOR_TARGET=clang</a:t>
            </a:r>
          </a:p>
          <a:p>
            <a:r>
              <a:rPr lang="en-US" sz="2000">
                <a:solidFill>
                  <a:srgbClr val="FFFFFF"/>
                </a:solidFill>
              </a:rPr>
              <a:t>Post-Compile Steps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Newlib will place everything in prefix/target/*, and we want everything in prefix/* to match CMake’s environment, so we will need some post-compile file copy magic after Newlib compiles</a:t>
            </a:r>
          </a:p>
        </p:txBody>
      </p:sp>
    </p:spTree>
    <p:extLst>
      <p:ext uri="{BB962C8B-B14F-4D97-AF65-F5344CB8AC3E}">
        <p14:creationId xmlns:p14="http://schemas.microsoft.com/office/powerpoint/2010/main" val="1450882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9C901-32BE-4BAE-8175-368DFDDA9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Some Notes!!!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31FF5-3730-4838-927C-4F11F53BF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Headers: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Both </a:t>
            </a:r>
            <a:r>
              <a:rPr lang="en-US" sz="2000" dirty="0" err="1">
                <a:solidFill>
                  <a:srgbClr val="FFFFFF"/>
                </a:solidFill>
              </a:rPr>
              <a:t>libc</a:t>
            </a:r>
            <a:r>
              <a:rPr lang="en-US" sz="2000" dirty="0">
                <a:solidFill>
                  <a:srgbClr val="FFFFFF"/>
                </a:solidFill>
              </a:rPr>
              <a:t>++ and </a:t>
            </a:r>
            <a:r>
              <a:rPr lang="en-US" sz="2000" dirty="0" err="1">
                <a:solidFill>
                  <a:srgbClr val="FFFFFF"/>
                </a:solidFill>
              </a:rPr>
              <a:t>libc</a:t>
            </a:r>
            <a:r>
              <a:rPr lang="en-US" sz="2000" dirty="0">
                <a:solidFill>
                  <a:srgbClr val="FFFFFF"/>
                </a:solidFill>
              </a:rPr>
              <a:t>++</a:t>
            </a:r>
            <a:r>
              <a:rPr lang="en-US" sz="2000" dirty="0" err="1">
                <a:solidFill>
                  <a:srgbClr val="FFFFFF"/>
                </a:solidFill>
              </a:rPr>
              <a:t>abi</a:t>
            </a:r>
            <a:r>
              <a:rPr lang="en-US" sz="2000" dirty="0">
                <a:solidFill>
                  <a:srgbClr val="FFFFFF"/>
                </a:solidFill>
              </a:rPr>
              <a:t> will need access to the includes that </a:t>
            </a:r>
            <a:r>
              <a:rPr lang="en-US" sz="2000" dirty="0" err="1">
                <a:solidFill>
                  <a:srgbClr val="FFFFFF"/>
                </a:solidFill>
              </a:rPr>
              <a:t>Newlib</a:t>
            </a:r>
            <a:r>
              <a:rPr lang="en-US" sz="2000" dirty="0">
                <a:solidFill>
                  <a:srgbClr val="FFFFFF"/>
                </a:solidFill>
              </a:rPr>
              <a:t> spits out: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-</a:t>
            </a:r>
            <a:r>
              <a:rPr lang="en-US" sz="2000" dirty="0" err="1">
                <a:solidFill>
                  <a:srgbClr val="FFFFFF"/>
                </a:solidFill>
              </a:rPr>
              <a:t>isystem</a:t>
            </a:r>
            <a:r>
              <a:rPr lang="en-US" sz="2000" dirty="0">
                <a:solidFill>
                  <a:srgbClr val="FFFFFF"/>
                </a:solidFill>
              </a:rPr>
              <a:t> prefix/include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Your C++ application will need access to the includes provided by </a:t>
            </a:r>
            <a:r>
              <a:rPr lang="en-US" sz="2000" dirty="0" err="1">
                <a:solidFill>
                  <a:srgbClr val="FFFFFF"/>
                </a:solidFill>
              </a:rPr>
              <a:t>newlib</a:t>
            </a:r>
            <a:r>
              <a:rPr lang="en-US" sz="2000" dirty="0">
                <a:solidFill>
                  <a:srgbClr val="FFFFFF"/>
                </a:solidFill>
              </a:rPr>
              <a:t>, </a:t>
            </a:r>
            <a:r>
              <a:rPr lang="en-US" sz="2000" dirty="0" err="1">
                <a:solidFill>
                  <a:srgbClr val="FFFFFF"/>
                </a:solidFill>
              </a:rPr>
              <a:t>libc</a:t>
            </a:r>
            <a:r>
              <a:rPr lang="en-US" sz="2000" dirty="0">
                <a:solidFill>
                  <a:srgbClr val="FFFFFF"/>
                </a:solidFill>
              </a:rPr>
              <a:t>++ and </a:t>
            </a:r>
            <a:r>
              <a:rPr lang="en-US" sz="2000" dirty="0" err="1">
                <a:solidFill>
                  <a:srgbClr val="FFFFFF"/>
                </a:solidFill>
              </a:rPr>
              <a:t>libc</a:t>
            </a:r>
            <a:r>
              <a:rPr lang="en-US" sz="2000" dirty="0">
                <a:solidFill>
                  <a:srgbClr val="FFFFFF"/>
                </a:solidFill>
              </a:rPr>
              <a:t>++</a:t>
            </a:r>
            <a:r>
              <a:rPr lang="en-US" sz="2000" dirty="0" err="1">
                <a:solidFill>
                  <a:srgbClr val="FFFFFF"/>
                </a:solidFill>
              </a:rPr>
              <a:t>abi</a:t>
            </a:r>
            <a:r>
              <a:rPr lang="en-US" sz="2000" dirty="0">
                <a:solidFill>
                  <a:srgbClr val="FFFFFF"/>
                </a:solidFill>
              </a:rPr>
              <a:t>. Your C++ application will also need all of the flags (both compiler and linker) previously defined. DO NOT make the mistake of including the </a:t>
            </a:r>
            <a:r>
              <a:rPr lang="en-US" sz="2000" dirty="0" err="1">
                <a:solidFill>
                  <a:srgbClr val="FFFFFF"/>
                </a:solidFill>
              </a:rPr>
              <a:t>libc</a:t>
            </a:r>
            <a:r>
              <a:rPr lang="en-US" sz="2000" dirty="0">
                <a:solidFill>
                  <a:srgbClr val="FFFFFF"/>
                </a:solidFill>
              </a:rPr>
              <a:t>++ and </a:t>
            </a:r>
            <a:r>
              <a:rPr lang="en-US" sz="2000" dirty="0" err="1">
                <a:solidFill>
                  <a:srgbClr val="FFFFFF"/>
                </a:solidFill>
              </a:rPr>
              <a:t>libc</a:t>
            </a:r>
            <a:r>
              <a:rPr lang="en-US" sz="2000" dirty="0">
                <a:solidFill>
                  <a:srgbClr val="FFFFFF"/>
                </a:solidFill>
              </a:rPr>
              <a:t>++</a:t>
            </a:r>
            <a:r>
              <a:rPr lang="en-US" sz="2000" dirty="0" err="1">
                <a:solidFill>
                  <a:srgbClr val="FFFFFF"/>
                </a:solidFill>
              </a:rPr>
              <a:t>abi</a:t>
            </a:r>
            <a:r>
              <a:rPr lang="en-US" sz="2000" dirty="0">
                <a:solidFill>
                  <a:srgbClr val="FFFFFF"/>
                </a:solidFill>
              </a:rPr>
              <a:t> headers in your flags when compiling </a:t>
            </a:r>
            <a:r>
              <a:rPr lang="en-US" sz="2000" dirty="0" err="1">
                <a:solidFill>
                  <a:srgbClr val="FFFFFF"/>
                </a:solidFill>
              </a:rPr>
              <a:t>libc</a:t>
            </a:r>
            <a:r>
              <a:rPr lang="en-US" sz="2000" dirty="0">
                <a:solidFill>
                  <a:srgbClr val="FFFFFF"/>
                </a:solidFill>
              </a:rPr>
              <a:t>++ and </a:t>
            </a:r>
            <a:r>
              <a:rPr lang="en-US" sz="2000" dirty="0" err="1">
                <a:solidFill>
                  <a:srgbClr val="FFFFFF"/>
                </a:solidFill>
              </a:rPr>
              <a:t>libc</a:t>
            </a:r>
            <a:r>
              <a:rPr lang="en-US" sz="2000" dirty="0">
                <a:solidFill>
                  <a:srgbClr val="FFFFFF"/>
                </a:solidFill>
              </a:rPr>
              <a:t>++</a:t>
            </a:r>
            <a:r>
              <a:rPr lang="en-US" sz="2000" dirty="0" err="1">
                <a:solidFill>
                  <a:srgbClr val="FFFFFF"/>
                </a:solidFill>
              </a:rPr>
              <a:t>abi</a:t>
            </a:r>
            <a:r>
              <a:rPr lang="en-US" sz="2000" dirty="0">
                <a:solidFill>
                  <a:srgbClr val="FFFFFF"/>
                </a:solidFill>
              </a:rPr>
              <a:t>. Doing this will result in really strange compiler errors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-</a:t>
            </a:r>
            <a:r>
              <a:rPr lang="en-US" sz="2000" dirty="0" err="1">
                <a:solidFill>
                  <a:srgbClr val="FFFFFF"/>
                </a:solidFill>
              </a:rPr>
              <a:t>mno</a:t>
            </a:r>
            <a:r>
              <a:rPr lang="en-US" sz="2000" dirty="0">
                <a:solidFill>
                  <a:srgbClr val="FFFFFF"/>
                </a:solidFill>
              </a:rPr>
              <a:t>-red-zone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If you are working in ring 0 on Intel/AMD, make sure you include –</a:t>
            </a:r>
            <a:r>
              <a:rPr lang="en-US" sz="2000" dirty="0" err="1">
                <a:solidFill>
                  <a:srgbClr val="FFFFFF"/>
                </a:solidFill>
              </a:rPr>
              <a:t>mno</a:t>
            </a:r>
            <a:r>
              <a:rPr lang="en-US" sz="2000" dirty="0">
                <a:solidFill>
                  <a:srgbClr val="FFFFFF"/>
                </a:solidFill>
              </a:rPr>
              <a:t>-red-zone. This flag turns off an optimization in the </a:t>
            </a:r>
            <a:r>
              <a:rPr lang="en-US" sz="2000" dirty="0" err="1">
                <a:solidFill>
                  <a:srgbClr val="FFFFFF"/>
                </a:solidFill>
              </a:rPr>
              <a:t>SysV</a:t>
            </a:r>
            <a:r>
              <a:rPr lang="en-US" sz="2000" dirty="0">
                <a:solidFill>
                  <a:srgbClr val="FFFFFF"/>
                </a:solidFill>
              </a:rPr>
              <a:t> ABI that is not compatible with interrupts. </a:t>
            </a:r>
          </a:p>
        </p:txBody>
      </p:sp>
      <p:pic>
        <p:nvPicPr>
          <p:cNvPr id="5" name="Picture 4" descr="A picture containing text, person, book, man&#10;&#10;Description automatically generated">
            <a:extLst>
              <a:ext uri="{FF2B5EF4-FFF2-40B4-BE49-F238E27FC236}">
                <a16:creationId xmlns:a16="http://schemas.microsoft.com/office/drawing/2014/main" id="{1217CF4D-B96F-4648-8428-9B673007C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0246" y="191588"/>
            <a:ext cx="1759131" cy="175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92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C3661"/>
      </a:accent1>
      <a:accent2>
        <a:srgbClr val="3088CC"/>
      </a:accent2>
      <a:accent3>
        <a:srgbClr val="65BD60"/>
      </a:accent3>
      <a:accent4>
        <a:srgbClr val="4BBDB3"/>
      </a:accent4>
      <a:accent5>
        <a:srgbClr val="613876"/>
      </a:accent5>
      <a:accent6>
        <a:srgbClr val="E6BE49"/>
      </a:accent6>
      <a:hlink>
        <a:srgbClr val="005BCE"/>
      </a:hlink>
      <a:folHlink>
        <a:srgbClr val="006AA7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1535</Words>
  <Application>Microsoft Office PowerPoint</Application>
  <PresentationFormat>Widescreen</PresentationFormat>
  <Paragraphs>205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Franklin Gothic Medium Cond</vt:lpstr>
      <vt:lpstr>System Font Regular</vt:lpstr>
      <vt:lpstr>Office Theme</vt:lpstr>
      <vt:lpstr>1_Office Theme</vt:lpstr>
      <vt:lpstr>Using Freestanding C++ to add C++17 to your Shellcode, UEFI, Embedded Systems and Unikernels.</vt:lpstr>
      <vt:lpstr>What is the goal of this presentation?</vt:lpstr>
      <vt:lpstr>What does “Freestanding” mean?</vt:lpstr>
      <vt:lpstr>We will need to compile our own C++!</vt:lpstr>
      <vt:lpstr>Let’s start with the compiler flags</vt:lpstr>
      <vt:lpstr>We will need some linker flags too</vt:lpstr>
      <vt:lpstr>Don’t forget about your CMake flags</vt:lpstr>
      <vt:lpstr>What about Newlib?</vt:lpstr>
      <vt:lpstr>Some Notes!!!</vt:lpstr>
      <vt:lpstr>What’s missing? 🤯</vt:lpstr>
      <vt:lpstr>Unlike C, C++ requires additional “sections” to execute properly </vt:lpstr>
      <vt:lpstr>Do we need an ELF Loader?</vt:lpstr>
      <vt:lpstr>Our approach</vt:lpstr>
      <vt:lpstr>How does it work?</vt:lpstr>
      <vt:lpstr>The C++ Application</vt:lpstr>
      <vt:lpstr>Step 1: You need a C++ application</vt:lpstr>
      <vt:lpstr>Step 2: You need a way to compile your app</vt:lpstr>
      <vt:lpstr>Step 3: Configure</vt:lpstr>
      <vt:lpstr>Step 4: Build</vt:lpstr>
      <vt:lpstr>The Loader</vt:lpstr>
      <vt:lpstr>What is the loader?</vt:lpstr>
      <vt:lpstr>UEFI: The Entry Point</vt:lpstr>
      <vt:lpstr>UEFI: The Headers</vt:lpstr>
      <vt:lpstr>UEFI: The Helper Functions</vt:lpstr>
      <vt:lpstr>UEFI: The “Alloc” Function</vt:lpstr>
      <vt:lpstr>UEFI: The “Free” Function</vt:lpstr>
      <vt:lpstr>UEFI: Many ways to implement these</vt:lpstr>
      <vt:lpstr>UEFI: The “Mark RX” Function</vt:lpstr>
      <vt:lpstr>UEFI: The “Mark RX” Function</vt:lpstr>
      <vt:lpstr>UEFI: The “Syscall” Function</vt:lpstr>
      <vt:lpstr>UEFI: The “Syscall” Function</vt:lpstr>
      <vt:lpstr>UEFI: Demo</vt:lpstr>
      <vt:lpstr>Demo: Shellcode</vt:lpstr>
      <vt:lpstr>Limitations?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Freestanding C++ to add C++17 to your Shellcode, UEFI, Embedded Systems and Unikernels.</dc:title>
  <dc:creator>Rian Quinn</dc:creator>
  <cp:lastModifiedBy>Rian Quinn</cp:lastModifiedBy>
  <cp:revision>1</cp:revision>
  <dcterms:created xsi:type="dcterms:W3CDTF">2019-09-16T16:56:12Z</dcterms:created>
  <dcterms:modified xsi:type="dcterms:W3CDTF">2019-09-16T16:57:23Z</dcterms:modified>
</cp:coreProperties>
</file>